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slides/slide6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sldIdLst>
    <p:sldId id="277" r:id="rId2"/>
    <p:sldId id="273" r:id="rId3"/>
    <p:sldId id="266" r:id="rId4"/>
    <p:sldId id="275" r:id="rId5"/>
    <p:sldId id="272" r:id="rId6"/>
    <p:sldId id="271" r:id="rId7"/>
  </p:sldIdLst>
  <p:sldSz cx="12192000" cy="6858000"/>
  <p:notesSz cx="6888163" cy="100187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B1571"/>
    <a:srgbClr val="55AE2E"/>
    <a:srgbClr val="DB6F1D"/>
    <a:srgbClr val="6AA40F"/>
    <a:srgbClr val="ADCA0A"/>
    <a:srgbClr val="E6007E"/>
    <a:srgbClr val="074F74"/>
    <a:srgbClr val="EB6819"/>
    <a:srgbClr val="86A80D"/>
    <a:srgbClr val="6AB0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91" d="100"/>
          <a:sy n="91" d="100"/>
        </p:scale>
        <p:origin x="84" y="84"/>
      </p:cViewPr>
      <p:guideLst>
        <p:guide orient="horz" pos="213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r">
              <a:defRPr sz="1300"/>
            </a:lvl1pPr>
          </a:lstStyle>
          <a:p>
            <a:fld id="{27497A87-6B56-49CC-A9E2-298DB99EE034}" type="datetimeFigureOut">
              <a:rPr lang="fr-FR" smtClean="0"/>
              <a:t>01/02/2024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06" tIns="48303" rIns="96606" bIns="48303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8817" y="4821506"/>
            <a:ext cx="5510530" cy="3944868"/>
          </a:xfrm>
          <a:prstGeom prst="rect">
            <a:avLst/>
          </a:prstGeom>
        </p:spPr>
        <p:txBody>
          <a:bodyPr vert="horz" lIns="96606" tIns="48303" rIns="96606" bIns="48303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901698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r">
              <a:defRPr sz="1300"/>
            </a:lvl1pPr>
          </a:lstStyle>
          <a:p>
            <a:fld id="{A0A3F891-0D8E-4ADA-AC77-33C66867C8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81891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160D4-693A-49ED-B8D8-3210452B5D58}" type="datetime1">
              <a:rPr lang="fr-FR" smtClean="0"/>
              <a:t>01/02/2024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B4819-4E4F-4290-A44F-6976B088D4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92198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D6C37-DF78-4CD0-8888-8A7DEEA0A161}" type="datetime1">
              <a:rPr lang="fr-FR" smtClean="0"/>
              <a:t>01/02/2024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B4819-4E4F-4290-A44F-6976B088D4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5534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EFB50-45F6-4225-AA7D-0D36F35E8CA7}" type="datetime1">
              <a:rPr lang="fr-FR" smtClean="0"/>
              <a:t>01/02/2024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B4819-4E4F-4290-A44F-6976B088D4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0780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02C57-740E-4A96-8795-FC1367A37F3C}" type="datetime1">
              <a:rPr lang="fr-FR" smtClean="0"/>
              <a:t>01/02/2024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B4819-4E4F-4290-A44F-6976B088D4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8336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4E4A0-50FC-444C-8741-70B458D4B2AB}" type="datetime1">
              <a:rPr lang="fr-FR" smtClean="0"/>
              <a:t>01/02/2024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B4819-4E4F-4290-A44F-6976B088D4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9580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2804D-0E1F-401E-B096-E17C7A502439}" type="datetime1">
              <a:rPr lang="fr-FR" smtClean="0"/>
              <a:t>01/02/2024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B4819-4E4F-4290-A44F-6976B088D4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2770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422D9-93FA-4318-98E8-3E94B3A84E49}" type="datetime1">
              <a:rPr lang="fr-FR" smtClean="0"/>
              <a:t>01/02/2024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B4819-4E4F-4290-A44F-6976B088D4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5230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D3F17-94FB-4746-9233-14F28752D295}" type="datetime1">
              <a:rPr lang="fr-FR" smtClean="0"/>
              <a:t>01/02/2024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B4819-4E4F-4290-A44F-6976B088D4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462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2F50F-C429-4784-BF81-A00CAD934910}" type="datetime1">
              <a:rPr lang="fr-FR" smtClean="0"/>
              <a:t>01/02/2024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B4819-4E4F-4290-A44F-6976B088D4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9232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1EC12-3018-4E37-B548-AF7222F42320}" type="datetime1">
              <a:rPr lang="fr-FR" smtClean="0"/>
              <a:t>01/02/2024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B4819-4E4F-4290-A44F-6976B088D4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5606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CB84-8B7C-4D11-B386-03CFD4C67AB7}" type="datetime1">
              <a:rPr lang="fr-FR" smtClean="0"/>
              <a:t>01/02/2024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B4819-4E4F-4290-A44F-6976B088D4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4690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D81F79-B8C1-4831-A928-5A5EC94531A6}" type="datetime1">
              <a:rPr lang="fr-FR" smtClean="0"/>
              <a:t>01/02/2024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5B4819-4E4F-4290-A44F-6976B088D4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7336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B157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Ellipse 18"/>
          <p:cNvSpPr>
            <a:spLocks noChangeAspect="1"/>
          </p:cNvSpPr>
          <p:nvPr/>
        </p:nvSpPr>
        <p:spPr>
          <a:xfrm>
            <a:off x="598382" y="-2105130"/>
            <a:ext cx="10995236" cy="10995236"/>
          </a:xfrm>
          <a:prstGeom prst="ellipse">
            <a:avLst/>
          </a:prstGeom>
          <a:noFill/>
          <a:ln w="254000">
            <a:solidFill>
              <a:srgbClr val="55AE2E"/>
            </a:solidFill>
          </a:ln>
          <a:effectLst>
            <a:outerShdw sx="102000" sy="102000" algn="ctr" rotWithShape="0">
              <a:schemeClr val="bg1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Ellipse 17"/>
          <p:cNvSpPr>
            <a:spLocks noChangeAspect="1"/>
          </p:cNvSpPr>
          <p:nvPr/>
        </p:nvSpPr>
        <p:spPr>
          <a:xfrm>
            <a:off x="926837" y="-1776675"/>
            <a:ext cx="10338327" cy="10338327"/>
          </a:xfrm>
          <a:prstGeom prst="ellipse">
            <a:avLst/>
          </a:prstGeom>
          <a:noFill/>
          <a:ln w="317500">
            <a:solidFill>
              <a:srgbClr val="DB6F1D"/>
            </a:solidFill>
          </a:ln>
          <a:effectLst>
            <a:outerShdw sx="102000" sy="102000" algn="ctr" rotWithShape="0">
              <a:schemeClr val="bg1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Ellipse 14"/>
          <p:cNvSpPr>
            <a:spLocks noChangeAspect="1"/>
          </p:cNvSpPr>
          <p:nvPr/>
        </p:nvSpPr>
        <p:spPr>
          <a:xfrm>
            <a:off x="1328945" y="-1374566"/>
            <a:ext cx="9534111" cy="9534111"/>
          </a:xfrm>
          <a:prstGeom prst="ellipse">
            <a:avLst/>
          </a:prstGeom>
          <a:solidFill>
            <a:srgbClr val="2CB39A">
              <a:alpha val="20000"/>
            </a:srgbClr>
          </a:solidFill>
          <a:ln w="381000">
            <a:solidFill>
              <a:srgbClr val="8B1571"/>
            </a:solidFill>
          </a:ln>
          <a:effectLst>
            <a:outerShdw sx="102000" sy="102000" algn="ctr" rotWithShape="0">
              <a:schemeClr val="bg1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3" name="Ellipse 92"/>
          <p:cNvSpPr>
            <a:spLocks noChangeAspect="1"/>
          </p:cNvSpPr>
          <p:nvPr/>
        </p:nvSpPr>
        <p:spPr>
          <a:xfrm>
            <a:off x="1613065" y="-1091999"/>
            <a:ext cx="8968977" cy="8968977"/>
          </a:xfrm>
          <a:prstGeom prst="ellipse">
            <a:avLst/>
          </a:prstGeom>
          <a:solidFill>
            <a:schemeClr val="bg1"/>
          </a:solidFill>
          <a:ln w="190500"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66" name="Image 6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9000" y="1395918"/>
            <a:ext cx="3654000" cy="3993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789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16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900"/>
                            </p:stCondLst>
                            <p:childTnLst>
                              <p:par>
                                <p:cTn id="22" presetID="53" presetClass="entr" presetSubtype="16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8" grpId="0" animBg="1"/>
      <p:bldP spid="15" grpId="0" animBg="1"/>
      <p:bldP spid="9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ZoneTexte 46"/>
          <p:cNvSpPr txBox="1"/>
          <p:nvPr/>
        </p:nvSpPr>
        <p:spPr>
          <a:xfrm>
            <a:off x="8568557" y="4140650"/>
            <a:ext cx="3456193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400" b="1" i="1" dirty="0" smtClean="0">
                <a:solidFill>
                  <a:srgbClr val="55AE2E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VOUS </a:t>
            </a:r>
            <a:r>
              <a:rPr lang="fr-FR" sz="2400" b="1" i="1" dirty="0" smtClean="0">
                <a:solidFill>
                  <a:srgbClr val="8B157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ACCOMPAGNER</a:t>
            </a:r>
            <a:endParaRPr lang="fr-FR" sz="2400" b="1" i="1" dirty="0">
              <a:solidFill>
                <a:srgbClr val="8B157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6" name="ZoneTexte 45"/>
          <p:cNvSpPr txBox="1"/>
          <p:nvPr/>
        </p:nvSpPr>
        <p:spPr>
          <a:xfrm>
            <a:off x="8292662" y="3331577"/>
            <a:ext cx="3748731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400" b="1" i="1" dirty="0" smtClean="0">
                <a:solidFill>
                  <a:srgbClr val="55AE2E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VOUS </a:t>
            </a:r>
            <a:r>
              <a:rPr lang="fr-FR" sz="2400" b="1" i="1" dirty="0" smtClean="0">
                <a:solidFill>
                  <a:srgbClr val="8B157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INFORMER</a:t>
            </a:r>
            <a:r>
              <a:rPr lang="fr-FR" sz="1400" b="1" i="1" dirty="0" smtClean="0">
                <a:solidFill>
                  <a:srgbClr val="55AE2E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sz="2400" b="1" i="1" dirty="0" smtClean="0">
                <a:solidFill>
                  <a:srgbClr val="55AE2E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&amp;</a:t>
            </a:r>
            <a:r>
              <a:rPr lang="fr-FR" sz="1400" b="1" i="1" dirty="0" smtClean="0">
                <a:solidFill>
                  <a:srgbClr val="55AE2E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VOUS </a:t>
            </a:r>
            <a:r>
              <a:rPr lang="fr-FR" sz="2400" b="1" i="1" dirty="0" smtClean="0">
                <a:solidFill>
                  <a:srgbClr val="8B157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ORIENTER</a:t>
            </a:r>
            <a:endParaRPr lang="fr-FR" sz="2400" b="1" i="1" dirty="0">
              <a:solidFill>
                <a:srgbClr val="8B157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3" name="ZoneTexte 42"/>
          <p:cNvSpPr txBox="1"/>
          <p:nvPr/>
        </p:nvSpPr>
        <p:spPr>
          <a:xfrm>
            <a:off x="8228180" y="2479587"/>
            <a:ext cx="3963820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400" b="1" i="1" dirty="0" smtClean="0">
                <a:solidFill>
                  <a:srgbClr val="55AE2E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VOUS </a:t>
            </a:r>
            <a:r>
              <a:rPr lang="fr-FR" sz="2400" b="1" i="1" dirty="0" smtClean="0">
                <a:solidFill>
                  <a:srgbClr val="8B157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ACCUEILLIR</a:t>
            </a:r>
            <a:r>
              <a:rPr lang="fr-FR" sz="1400" b="1" i="1" dirty="0" smtClean="0">
                <a:solidFill>
                  <a:srgbClr val="55AE2E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sz="2400" b="1" i="1" dirty="0" smtClean="0">
                <a:solidFill>
                  <a:srgbClr val="55AE2E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&amp;</a:t>
            </a:r>
            <a:r>
              <a:rPr lang="fr-FR" sz="1400" b="1" i="1" dirty="0" smtClean="0">
                <a:solidFill>
                  <a:srgbClr val="55AE2E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VOUS </a:t>
            </a:r>
            <a:r>
              <a:rPr lang="fr-FR" sz="2400" b="1" i="1" dirty="0" smtClean="0">
                <a:solidFill>
                  <a:srgbClr val="8B157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ÉCOUTER</a:t>
            </a:r>
            <a:endParaRPr lang="fr-FR" sz="2400" b="1" i="1" dirty="0">
              <a:solidFill>
                <a:srgbClr val="8B157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pSp>
        <p:nvGrpSpPr>
          <p:cNvPr id="32" name="Groupe 31"/>
          <p:cNvGrpSpPr/>
          <p:nvPr/>
        </p:nvGrpSpPr>
        <p:grpSpPr>
          <a:xfrm>
            <a:off x="7570043" y="929569"/>
            <a:ext cx="2541560" cy="400110"/>
            <a:chOff x="1336861" y="437136"/>
            <a:chExt cx="9550623" cy="542785"/>
          </a:xfrm>
        </p:grpSpPr>
        <p:sp>
          <p:nvSpPr>
            <p:cNvPr id="33" name="Parallélogramme 32"/>
            <p:cNvSpPr/>
            <p:nvPr/>
          </p:nvSpPr>
          <p:spPr>
            <a:xfrm>
              <a:off x="1336861" y="459944"/>
              <a:ext cx="9550623" cy="490787"/>
            </a:xfrm>
            <a:prstGeom prst="parallelogram">
              <a:avLst/>
            </a:prstGeom>
            <a:solidFill>
              <a:srgbClr val="8B157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31570" rIns="0" bIns="47355" rtlCol="0" anchor="ctr"/>
            <a:lstStyle/>
            <a:p>
              <a:pPr algn="ctr" defTabSz="601447">
                <a:defRPr/>
              </a:pPr>
              <a:endParaRPr lang="fr-FR" sz="2000" b="1" dirty="0">
                <a:ln w="1270">
                  <a:solidFill>
                    <a:schemeClr val="bg1"/>
                  </a:solidFill>
                </a:ln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" name="ZoneTexte 33"/>
            <p:cNvSpPr txBox="1"/>
            <p:nvPr/>
          </p:nvSpPr>
          <p:spPr>
            <a:xfrm>
              <a:off x="1493416" y="437136"/>
              <a:ext cx="9252066" cy="5427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000" b="1" i="1" dirty="0" smtClean="0">
                  <a:ln w="12700">
                    <a:noFill/>
                  </a:ln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SES MISSIONS</a:t>
              </a:r>
              <a:endParaRPr lang="fr-FR" sz="2000" b="1" i="1" dirty="0">
                <a:ln w="12700">
                  <a:noFill/>
                </a:ln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</p:grpSp>
      <p:grpSp>
        <p:nvGrpSpPr>
          <p:cNvPr id="23" name="Groupe 22"/>
          <p:cNvGrpSpPr/>
          <p:nvPr/>
        </p:nvGrpSpPr>
        <p:grpSpPr>
          <a:xfrm>
            <a:off x="5799882" y="4726780"/>
            <a:ext cx="2532941" cy="1894219"/>
            <a:chOff x="9077942" y="3706850"/>
            <a:chExt cx="2888343" cy="2160000"/>
          </a:xfrm>
        </p:grpSpPr>
        <p:sp>
          <p:nvSpPr>
            <p:cNvPr id="24" name="Ellipse 23"/>
            <p:cNvSpPr>
              <a:spLocks noChangeAspect="1"/>
            </p:cNvSpPr>
            <p:nvPr/>
          </p:nvSpPr>
          <p:spPr>
            <a:xfrm>
              <a:off x="9452250" y="3706850"/>
              <a:ext cx="2160000" cy="2160000"/>
            </a:xfrm>
            <a:prstGeom prst="ellipse">
              <a:avLst/>
            </a:prstGeom>
            <a:solidFill>
              <a:srgbClr val="55AE2E"/>
            </a:solidFill>
            <a:ln w="190500" cmpd="sng">
              <a:gradFill flip="none" rotWithShape="1">
                <a:gsLst>
                  <a:gs pos="64000">
                    <a:schemeClr val="accent1">
                      <a:lumMod val="5000"/>
                      <a:lumOff val="95000"/>
                    </a:schemeClr>
                  </a:gs>
                  <a:gs pos="65000">
                    <a:srgbClr val="AE1A8E"/>
                  </a:gs>
                </a:gsLst>
                <a:path path="circle">
                  <a:fillToRect l="50000" t="50000" r="50000" b="50000"/>
                </a:path>
                <a:tileRect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105" b="1" dirty="0">
                <a:latin typeface="Bahnschrift" panose="020B0502040204020203" pitchFamily="34" charset="0"/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 rot="537740">
              <a:off x="9077942" y="4337844"/>
              <a:ext cx="2888343" cy="80721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fr-FR" sz="2000" b="1" dirty="0">
                  <a:ln w="3175">
                    <a:solidFill>
                      <a:schemeClr val="bg1"/>
                    </a:solidFill>
                  </a:ln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SERVICES</a:t>
              </a:r>
            </a:p>
            <a:p>
              <a:pPr algn="ctr"/>
              <a:r>
                <a:rPr lang="fr-FR" sz="2000" b="1" dirty="0" smtClean="0">
                  <a:ln w="3175">
                    <a:solidFill>
                      <a:schemeClr val="bg1"/>
                    </a:solidFill>
                  </a:ln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GRATUITS</a:t>
              </a:r>
              <a:endParaRPr lang="fr-FR" sz="2000" b="1" dirty="0">
                <a:ln w="3175">
                  <a:solidFill>
                    <a:schemeClr val="bg1"/>
                  </a:solidFill>
                </a:ln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</p:grpSp>
      <p:cxnSp>
        <p:nvCxnSpPr>
          <p:cNvPr id="35" name="Connecteur en arc 34"/>
          <p:cNvCxnSpPr/>
          <p:nvPr/>
        </p:nvCxnSpPr>
        <p:spPr>
          <a:xfrm rot="9960000" flipV="1">
            <a:off x="1519411" y="1198652"/>
            <a:ext cx="756000" cy="1332000"/>
          </a:xfrm>
          <a:prstGeom prst="curvedConnector2">
            <a:avLst/>
          </a:prstGeom>
          <a:ln w="50800">
            <a:solidFill>
              <a:srgbClr val="8B157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en arc 36"/>
          <p:cNvCxnSpPr>
            <a:endCxn id="34" idx="3"/>
          </p:cNvCxnSpPr>
          <p:nvPr/>
        </p:nvCxnSpPr>
        <p:spPr>
          <a:xfrm rot="5400000" flipH="1" flipV="1">
            <a:off x="9443049" y="1711329"/>
            <a:ext cx="1212470" cy="49061"/>
          </a:xfrm>
          <a:prstGeom prst="curvedConnector4">
            <a:avLst>
              <a:gd name="adj1" fmla="val 19212"/>
              <a:gd name="adj2" fmla="val 565951"/>
            </a:avLst>
          </a:prstGeom>
          <a:ln w="50800">
            <a:solidFill>
              <a:srgbClr val="8B1571"/>
            </a:solidFill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9" name="Groupe 28"/>
          <p:cNvGrpSpPr/>
          <p:nvPr/>
        </p:nvGrpSpPr>
        <p:grpSpPr>
          <a:xfrm>
            <a:off x="2146425" y="921834"/>
            <a:ext cx="2393825" cy="378593"/>
            <a:chOff x="1336861" y="437136"/>
            <a:chExt cx="9550623" cy="513595"/>
          </a:xfrm>
        </p:grpSpPr>
        <p:sp>
          <p:nvSpPr>
            <p:cNvPr id="30" name="Parallélogramme 29"/>
            <p:cNvSpPr/>
            <p:nvPr/>
          </p:nvSpPr>
          <p:spPr>
            <a:xfrm>
              <a:off x="1336861" y="459944"/>
              <a:ext cx="9550623" cy="490787"/>
            </a:xfrm>
            <a:prstGeom prst="parallelogram">
              <a:avLst/>
            </a:prstGeom>
            <a:solidFill>
              <a:srgbClr val="8B157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31570" rIns="0" bIns="47355" rtlCol="0" anchor="ctr"/>
            <a:lstStyle/>
            <a:p>
              <a:pPr algn="ctr" defTabSz="601447">
                <a:defRPr/>
              </a:pPr>
              <a:endParaRPr lang="fr-FR" sz="2000" b="1" dirty="0">
                <a:ln w="1270">
                  <a:solidFill>
                    <a:schemeClr val="bg1"/>
                  </a:solidFill>
                </a:ln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" name="ZoneTexte 30"/>
            <p:cNvSpPr txBox="1"/>
            <p:nvPr/>
          </p:nvSpPr>
          <p:spPr>
            <a:xfrm>
              <a:off x="1493415" y="437136"/>
              <a:ext cx="925206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000" b="1" i="1" dirty="0" smtClean="0">
                  <a:ln w="12700">
                    <a:noFill/>
                  </a:ln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SA CRÉATION</a:t>
              </a:r>
              <a:endParaRPr lang="fr-FR" sz="2000" b="1" i="1" dirty="0">
                <a:ln w="12700">
                  <a:noFill/>
                </a:ln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</p:grpSp>
      <p:grpSp>
        <p:nvGrpSpPr>
          <p:cNvPr id="18" name="Groupe 17"/>
          <p:cNvGrpSpPr/>
          <p:nvPr/>
        </p:nvGrpSpPr>
        <p:grpSpPr>
          <a:xfrm>
            <a:off x="205828" y="435600"/>
            <a:ext cx="11780343" cy="523220"/>
            <a:chOff x="1336861" y="437136"/>
            <a:chExt cx="9550623" cy="523220"/>
          </a:xfrm>
        </p:grpSpPr>
        <p:sp>
          <p:nvSpPr>
            <p:cNvPr id="27" name="Parallélogramme 26"/>
            <p:cNvSpPr/>
            <p:nvPr/>
          </p:nvSpPr>
          <p:spPr>
            <a:xfrm>
              <a:off x="1336861" y="459944"/>
              <a:ext cx="9550623" cy="490787"/>
            </a:xfrm>
            <a:prstGeom prst="parallelogram">
              <a:avLst/>
            </a:prstGeom>
            <a:solidFill>
              <a:srgbClr val="55AE2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31570" rIns="0" bIns="47355" rtlCol="0" anchor="ctr"/>
            <a:lstStyle/>
            <a:p>
              <a:pPr algn="ctr" defTabSz="601447">
                <a:defRPr/>
              </a:pPr>
              <a:endParaRPr lang="fr-FR" sz="2456" b="1" dirty="0">
                <a:ln w="1270">
                  <a:solidFill>
                    <a:schemeClr val="bg1"/>
                  </a:solidFill>
                </a:ln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ZoneTexte 27"/>
            <p:cNvSpPr txBox="1"/>
            <p:nvPr/>
          </p:nvSpPr>
          <p:spPr>
            <a:xfrm>
              <a:off x="1493415" y="437136"/>
              <a:ext cx="925206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800" b="1" i="1" dirty="0" smtClean="0">
                  <a:ln w="12700">
                    <a:solidFill>
                      <a:schemeClr val="bg1"/>
                    </a:solidFill>
                  </a:ln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TOUT CE QU’IL FAUT SAVOIR SUR NOTRE ASSOCIATION</a:t>
              </a:r>
              <a:endParaRPr lang="fr-FR" sz="2800" b="1" i="1" dirty="0">
                <a:ln w="12700">
                  <a:solidFill>
                    <a:schemeClr val="bg1"/>
                  </a:solidFill>
                </a:ln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</p:grpSp>
      <p:sp>
        <p:nvSpPr>
          <p:cNvPr id="2" name="ZoneTexte 1"/>
          <p:cNvSpPr txBox="1"/>
          <p:nvPr/>
        </p:nvSpPr>
        <p:spPr>
          <a:xfrm>
            <a:off x="205828" y="2922353"/>
            <a:ext cx="3302758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55AE2E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ASSOCIATION LOI 1901</a:t>
            </a:r>
            <a:endParaRPr lang="fr-FR" b="1" dirty="0">
              <a:solidFill>
                <a:srgbClr val="55AE2E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6" name="ZoneTexte 35"/>
          <p:cNvSpPr txBox="1"/>
          <p:nvPr/>
        </p:nvSpPr>
        <p:spPr>
          <a:xfrm>
            <a:off x="1897411" y="2455859"/>
            <a:ext cx="2405401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400" b="1" i="1" dirty="0" smtClean="0">
                <a:solidFill>
                  <a:srgbClr val="8B157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NÉE EN 2007</a:t>
            </a:r>
            <a:endParaRPr lang="fr-FR" sz="2400" b="1" i="1" dirty="0">
              <a:solidFill>
                <a:srgbClr val="8B157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8" name="ZoneTexte 37"/>
          <p:cNvSpPr txBox="1"/>
          <p:nvPr/>
        </p:nvSpPr>
        <p:spPr>
          <a:xfrm>
            <a:off x="-5239" y="3254076"/>
            <a:ext cx="38053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55AE2E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ISSUE DE LA FUSION ENTRE</a:t>
            </a:r>
            <a:endParaRPr lang="fr-FR" b="1" dirty="0">
              <a:solidFill>
                <a:srgbClr val="55AE2E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1" name="ZoneTexte 40"/>
          <p:cNvSpPr txBox="1"/>
          <p:nvPr/>
        </p:nvSpPr>
        <p:spPr>
          <a:xfrm>
            <a:off x="1603540" y="4396216"/>
            <a:ext cx="183680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 smtClean="0">
                <a:solidFill>
                  <a:srgbClr val="55AE2E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FONDÉ EN 2000</a:t>
            </a:r>
            <a:endParaRPr lang="fr-FR" sz="1400" b="1" dirty="0">
              <a:solidFill>
                <a:srgbClr val="55AE2E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2" name="ZoneTexte 41"/>
          <p:cNvSpPr txBox="1"/>
          <p:nvPr/>
        </p:nvSpPr>
        <p:spPr>
          <a:xfrm>
            <a:off x="1603540" y="5199754"/>
            <a:ext cx="183680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 smtClean="0">
                <a:solidFill>
                  <a:srgbClr val="55AE2E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FONDÉ EN 2005</a:t>
            </a:r>
            <a:endParaRPr lang="fr-FR" sz="1400" b="1" dirty="0">
              <a:solidFill>
                <a:srgbClr val="55AE2E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9" name="ZoneTexte 38"/>
          <p:cNvSpPr txBox="1"/>
          <p:nvPr/>
        </p:nvSpPr>
        <p:spPr>
          <a:xfrm>
            <a:off x="205828" y="4006754"/>
            <a:ext cx="4632225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400" b="1" i="1" spc="-50" dirty="0" smtClean="0">
                <a:solidFill>
                  <a:srgbClr val="8B157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PÔLE SANTÉ DU DOUAISIS</a:t>
            </a:r>
            <a:endParaRPr lang="fr-FR" sz="2400" b="1" i="1" spc="-50" dirty="0">
              <a:solidFill>
                <a:srgbClr val="8B157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0" name="ZoneTexte 39"/>
          <p:cNvSpPr txBox="1"/>
          <p:nvPr/>
        </p:nvSpPr>
        <p:spPr>
          <a:xfrm>
            <a:off x="216000" y="4826011"/>
            <a:ext cx="5299622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400" b="1" i="1" spc="-50" dirty="0" smtClean="0">
                <a:solidFill>
                  <a:srgbClr val="8B157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OSCAR CANCÉROLOGIE DOUAI</a:t>
            </a:r>
            <a:endParaRPr lang="fr-FR" sz="2400" b="1" i="1" spc="-50" dirty="0">
              <a:solidFill>
                <a:srgbClr val="8B157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4923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750"/>
                            </p:stCondLst>
                            <p:childTnLst>
                              <p:par>
                                <p:cTn id="28" presetID="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1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750"/>
                            </p:stCondLst>
                            <p:childTnLst>
                              <p:par>
                                <p:cTn id="37" presetID="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750"/>
                            </p:stCondLst>
                            <p:childTnLst>
                              <p:par>
                                <p:cTn id="46" presetID="1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1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6500"/>
                            </p:stCondLst>
                            <p:childTnLst>
                              <p:par>
                                <p:cTn id="54" presetID="2" presetClass="entr" presetSubtype="2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ntr" presetSubtype="2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" presetClass="entr" presetSubtype="2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7750"/>
                            </p:stCondLst>
                            <p:childTnLst>
                              <p:par>
                                <p:cTn id="67" presetID="23" presetClass="entr" presetSubtype="3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6" grpId="0" animBg="1"/>
      <p:bldP spid="43" grpId="0" animBg="1"/>
      <p:bldP spid="2" grpId="0" animBg="1"/>
      <p:bldP spid="36" grpId="0" animBg="1"/>
      <p:bldP spid="38" grpId="0" animBg="1"/>
      <p:bldP spid="41" grpId="0" animBg="1"/>
      <p:bldP spid="42" grpId="0" animBg="1"/>
      <p:bldP spid="39" grpId="0" animBg="1"/>
      <p:bldP spid="4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e 11"/>
          <p:cNvGrpSpPr/>
          <p:nvPr/>
        </p:nvGrpSpPr>
        <p:grpSpPr>
          <a:xfrm>
            <a:off x="3371806" y="935547"/>
            <a:ext cx="5448385" cy="400110"/>
            <a:chOff x="1336861" y="437136"/>
            <a:chExt cx="9550623" cy="542785"/>
          </a:xfrm>
        </p:grpSpPr>
        <p:sp>
          <p:nvSpPr>
            <p:cNvPr id="13" name="Parallélogramme 12"/>
            <p:cNvSpPr/>
            <p:nvPr/>
          </p:nvSpPr>
          <p:spPr>
            <a:xfrm>
              <a:off x="1336861" y="459944"/>
              <a:ext cx="9550623" cy="490787"/>
            </a:xfrm>
            <a:prstGeom prst="parallelogram">
              <a:avLst/>
            </a:prstGeom>
            <a:solidFill>
              <a:srgbClr val="8B157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31570" rIns="0" bIns="47355" rtlCol="0" anchor="ctr"/>
            <a:lstStyle/>
            <a:p>
              <a:pPr algn="ctr" defTabSz="601447">
                <a:defRPr/>
              </a:pPr>
              <a:endParaRPr lang="fr-FR" sz="2000" b="1" dirty="0">
                <a:ln w="1270">
                  <a:solidFill>
                    <a:schemeClr val="bg1"/>
                  </a:solidFill>
                </a:ln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ZoneTexte 13"/>
            <p:cNvSpPr txBox="1"/>
            <p:nvPr/>
          </p:nvSpPr>
          <p:spPr>
            <a:xfrm>
              <a:off x="1493415" y="437136"/>
              <a:ext cx="9252067" cy="5427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000" b="1" i="1" dirty="0" smtClean="0">
                  <a:ln w="12700">
                    <a:noFill/>
                  </a:ln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SON TERRITOIRE D’INTERVENTION</a:t>
              </a:r>
              <a:endParaRPr lang="fr-FR" sz="2000" b="1" i="1" dirty="0">
                <a:ln w="12700">
                  <a:noFill/>
                </a:ln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</p:grpSp>
      <p:pic>
        <p:nvPicPr>
          <p:cNvPr id="37" name="Image 3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55176" t="-25674" r="-10934" b="-27587"/>
          <a:stretch/>
        </p:blipFill>
        <p:spPr>
          <a:xfrm>
            <a:off x="3911600" y="269971"/>
            <a:ext cx="7556499" cy="7558663"/>
          </a:xfrm>
          <a:prstGeom prst="ellipse">
            <a:avLst/>
          </a:prstGeom>
          <a:noFill/>
          <a:effectLst/>
        </p:spPr>
      </p:pic>
      <p:sp>
        <p:nvSpPr>
          <p:cNvPr id="38" name="Rectangle 37"/>
          <p:cNvSpPr/>
          <p:nvPr/>
        </p:nvSpPr>
        <p:spPr>
          <a:xfrm rot="21300000">
            <a:off x="1912985" y="3176855"/>
            <a:ext cx="2416659" cy="378283"/>
          </a:xfrm>
          <a:prstGeom prst="rect">
            <a:avLst/>
          </a:prstGeom>
          <a:solidFill>
            <a:srgbClr val="AE1A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63141" tIns="0" rIns="63141" bIns="15785" rtlCol="0" anchor="ctr"/>
          <a:lstStyle/>
          <a:p>
            <a:pPr algn="ctr"/>
            <a:r>
              <a:rPr lang="fr-FR" sz="1754" b="1" dirty="0">
                <a:ln w="6350">
                  <a:solidFill>
                    <a:schemeClr val="bg1"/>
                  </a:solidFill>
                </a:ln>
                <a:latin typeface="Verdana" panose="020B0604030504040204" pitchFamily="34" charset="0"/>
                <a:ea typeface="Verdana" panose="020B0604030504040204" pitchFamily="34" charset="0"/>
              </a:rPr>
              <a:t>L’ENSEMBLE DES</a:t>
            </a:r>
          </a:p>
        </p:txBody>
      </p:sp>
      <p:sp>
        <p:nvSpPr>
          <p:cNvPr id="39" name="Rectangle 38"/>
          <p:cNvSpPr/>
          <p:nvPr/>
        </p:nvSpPr>
        <p:spPr>
          <a:xfrm rot="21300000">
            <a:off x="2062659" y="4083759"/>
            <a:ext cx="2291393" cy="407429"/>
          </a:xfrm>
          <a:prstGeom prst="rect">
            <a:avLst/>
          </a:prstGeom>
          <a:solidFill>
            <a:srgbClr val="AE1A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63141" bIns="41041" rtlCol="0" anchor="ctr"/>
          <a:lstStyle/>
          <a:p>
            <a:pPr algn="ctr"/>
            <a:r>
              <a:rPr lang="fr-FR" sz="2105" b="1" dirty="0">
                <a:ln w="6350">
                  <a:solidFill>
                    <a:schemeClr val="bg1"/>
                  </a:solidFill>
                </a:ln>
                <a:latin typeface="Verdana" panose="020B0604030504040204" pitchFamily="34" charset="0"/>
                <a:ea typeface="Verdana" panose="020B0604030504040204" pitchFamily="34" charset="0"/>
              </a:rPr>
              <a:t>DU DOUAISIS</a:t>
            </a:r>
          </a:p>
        </p:txBody>
      </p:sp>
      <p:sp>
        <p:nvSpPr>
          <p:cNvPr id="40" name="Rectangle 39"/>
          <p:cNvSpPr/>
          <p:nvPr/>
        </p:nvSpPr>
        <p:spPr>
          <a:xfrm rot="21300000">
            <a:off x="1087240" y="3547821"/>
            <a:ext cx="4011758" cy="5675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3141" rIns="63141" bIns="63141" rtlCol="0" anchor="ctr"/>
          <a:lstStyle/>
          <a:p>
            <a:pPr algn="ctr"/>
            <a:r>
              <a:rPr lang="fr-FR" sz="3508" b="1" dirty="0">
                <a:ln>
                  <a:solidFill>
                    <a:srgbClr val="69A110"/>
                  </a:solidFill>
                </a:ln>
                <a:solidFill>
                  <a:srgbClr val="69A11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64 COMMUNES</a:t>
            </a:r>
          </a:p>
        </p:txBody>
      </p:sp>
      <p:cxnSp>
        <p:nvCxnSpPr>
          <p:cNvPr id="41" name="Connecteur en arc 40"/>
          <p:cNvCxnSpPr/>
          <p:nvPr/>
        </p:nvCxnSpPr>
        <p:spPr>
          <a:xfrm rot="13860000" flipH="1">
            <a:off x="5086775" y="4296336"/>
            <a:ext cx="1104961" cy="1704797"/>
          </a:xfrm>
          <a:prstGeom prst="curvedConnector2">
            <a:avLst/>
          </a:prstGeom>
          <a:ln w="50800">
            <a:solidFill>
              <a:srgbClr val="AE1A8E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e 8"/>
          <p:cNvGrpSpPr/>
          <p:nvPr/>
        </p:nvGrpSpPr>
        <p:grpSpPr>
          <a:xfrm>
            <a:off x="205828" y="435600"/>
            <a:ext cx="11780343" cy="523220"/>
            <a:chOff x="1336861" y="437136"/>
            <a:chExt cx="9550623" cy="523220"/>
          </a:xfrm>
        </p:grpSpPr>
        <p:sp>
          <p:nvSpPr>
            <p:cNvPr id="10" name="Parallélogramme 9"/>
            <p:cNvSpPr/>
            <p:nvPr/>
          </p:nvSpPr>
          <p:spPr>
            <a:xfrm>
              <a:off x="1336861" y="459944"/>
              <a:ext cx="9550623" cy="490787"/>
            </a:xfrm>
            <a:prstGeom prst="parallelogram">
              <a:avLst/>
            </a:prstGeom>
            <a:solidFill>
              <a:srgbClr val="55AE2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31570" rIns="0" bIns="47355" rtlCol="0" anchor="ctr"/>
            <a:lstStyle/>
            <a:p>
              <a:pPr algn="ctr" defTabSz="601447">
                <a:defRPr/>
              </a:pPr>
              <a:endParaRPr lang="fr-FR" sz="2456" b="1" dirty="0">
                <a:ln w="1270">
                  <a:solidFill>
                    <a:schemeClr val="bg1"/>
                  </a:solidFill>
                </a:ln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ZoneTexte 10"/>
            <p:cNvSpPr txBox="1"/>
            <p:nvPr/>
          </p:nvSpPr>
          <p:spPr>
            <a:xfrm>
              <a:off x="1493415" y="437136"/>
              <a:ext cx="925206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800" b="1" i="1" dirty="0" smtClean="0">
                  <a:ln w="12700">
                    <a:solidFill>
                      <a:schemeClr val="bg1"/>
                    </a:solidFill>
                  </a:ln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TOUT CE QU’IL FAUT SAVOIR SUR NOTRE ASSOCIATION</a:t>
              </a:r>
              <a:endParaRPr lang="fr-FR" sz="2800" b="1" i="1" dirty="0">
                <a:ln w="12700">
                  <a:solidFill>
                    <a:schemeClr val="bg1"/>
                  </a:solidFill>
                </a:ln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73762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mph" presetSubtype="0" repeatCount="indefinite" accel="30000" decel="30000" autoRev="1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21" dur="500" fill="hold"/>
                                        <p:tgtEl>
                                          <p:spTgt spid="40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6" presetClass="emph" presetSubtype="0" repeatCount="indefinite" accel="8000" decel="8000" autoRev="1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28" dur="500" fill="hold"/>
                                        <p:tgtEl>
                                          <p:spTgt spid="38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id="29" presetID="6" presetClass="emph" presetSubtype="0" repeatCount="indefinite" accel="8000" decel="8000" autoRev="1" fill="hold" grpId="1" nodeType="withEffect">
                                  <p:stCondLst>
                                    <p:cond delay="1250"/>
                                  </p:stCondLst>
                                  <p:childTnLst>
                                    <p:animScale>
                                      <p:cBhvr>
                                        <p:cTn id="30" dur="500" fill="hold"/>
                                        <p:tgtEl>
                                          <p:spTgt spid="39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75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250"/>
                            </p:stCondLst>
                            <p:childTnLst>
                              <p:par>
                                <p:cTn id="36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8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38" grpId="1" animBg="1"/>
      <p:bldP spid="39" grpId="0" animBg="1"/>
      <p:bldP spid="39" grpId="1" animBg="1"/>
      <p:bldP spid="40" grpId="0" animBg="1"/>
      <p:bldP spid="40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e 35"/>
          <p:cNvGrpSpPr/>
          <p:nvPr/>
        </p:nvGrpSpPr>
        <p:grpSpPr>
          <a:xfrm>
            <a:off x="4947245" y="943760"/>
            <a:ext cx="2310936" cy="400110"/>
            <a:chOff x="1336861" y="437136"/>
            <a:chExt cx="9550623" cy="542785"/>
          </a:xfrm>
        </p:grpSpPr>
        <p:sp>
          <p:nvSpPr>
            <p:cNvPr id="37" name="Parallélogramme 36"/>
            <p:cNvSpPr/>
            <p:nvPr/>
          </p:nvSpPr>
          <p:spPr>
            <a:xfrm>
              <a:off x="1336861" y="459944"/>
              <a:ext cx="9550623" cy="490787"/>
            </a:xfrm>
            <a:prstGeom prst="parallelogram">
              <a:avLst/>
            </a:prstGeom>
            <a:solidFill>
              <a:srgbClr val="8B157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31570" rIns="0" bIns="47355" rtlCol="0" anchor="ctr"/>
            <a:lstStyle/>
            <a:p>
              <a:pPr algn="ctr" defTabSz="601447">
                <a:defRPr/>
              </a:pPr>
              <a:endParaRPr lang="fr-FR" sz="2000" b="1" dirty="0">
                <a:ln w="1270">
                  <a:solidFill>
                    <a:schemeClr val="bg1"/>
                  </a:solidFill>
                </a:ln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" name="ZoneTexte 37"/>
            <p:cNvSpPr txBox="1"/>
            <p:nvPr/>
          </p:nvSpPr>
          <p:spPr>
            <a:xfrm>
              <a:off x="1493416" y="437136"/>
              <a:ext cx="9252066" cy="5427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000" b="1" i="1" dirty="0" smtClean="0">
                  <a:ln w="12700">
                    <a:noFill/>
                  </a:ln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SES VALEURS</a:t>
              </a:r>
              <a:endParaRPr lang="fr-FR" sz="2000" b="1" i="1" dirty="0">
                <a:ln w="12700">
                  <a:noFill/>
                </a:ln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</p:grpSp>
      <p:sp>
        <p:nvSpPr>
          <p:cNvPr id="13" name="ZoneTexte 12"/>
          <p:cNvSpPr txBox="1"/>
          <p:nvPr/>
        </p:nvSpPr>
        <p:spPr>
          <a:xfrm>
            <a:off x="3418979" y="3031628"/>
            <a:ext cx="2517797" cy="400110"/>
          </a:xfrm>
          <a:prstGeom prst="rect">
            <a:avLst/>
          </a:prstGeom>
          <a:solidFill>
            <a:srgbClr val="A9DE32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ln w="1270">
                  <a:noFill/>
                </a:ln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BIENVEILLANCE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6423789" y="3883435"/>
            <a:ext cx="2631311" cy="400110"/>
          </a:xfrm>
          <a:prstGeom prst="rect">
            <a:avLst/>
          </a:prstGeom>
          <a:solidFill>
            <a:srgbClr val="A9DE32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ln w="1270">
                  <a:noFill/>
                </a:ln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CONSENTEMENT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2445503" y="3884207"/>
            <a:ext cx="3077121" cy="400110"/>
          </a:xfrm>
          <a:prstGeom prst="rect">
            <a:avLst/>
          </a:prstGeom>
          <a:solidFill>
            <a:srgbClr val="295216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ln w="0">
                  <a:noFill/>
                </a:ln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CONFIDENTIALITÉ</a:t>
            </a:r>
          </a:p>
        </p:txBody>
      </p:sp>
      <p:sp>
        <p:nvSpPr>
          <p:cNvPr id="16" name="ZoneTexte 15"/>
          <p:cNvSpPr txBox="1"/>
          <p:nvPr/>
        </p:nvSpPr>
        <p:spPr>
          <a:xfrm>
            <a:off x="659961" y="4275269"/>
            <a:ext cx="3446716" cy="369332"/>
          </a:xfrm>
          <a:prstGeom prst="rect">
            <a:avLst/>
          </a:prstGeom>
          <a:solidFill>
            <a:srgbClr val="6AA40F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ln w="635">
                  <a:noFill/>
                </a:ln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SECRET PROFESSIONNEL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6894256" y="3023694"/>
            <a:ext cx="2411106" cy="400110"/>
          </a:xfrm>
          <a:prstGeom prst="rect">
            <a:avLst/>
          </a:prstGeom>
          <a:solidFill>
            <a:srgbClr val="295216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ln w="0">
                  <a:noFill/>
                </a:ln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ACCESSIBILITÉ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3086100" y="2666818"/>
            <a:ext cx="1348606" cy="369332"/>
          </a:xfrm>
          <a:prstGeom prst="rect">
            <a:avLst/>
          </a:prstGeom>
          <a:solidFill>
            <a:srgbClr val="6AA40F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ln w="635">
                  <a:noFill/>
                </a:ln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RESPECT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7560740" y="4279709"/>
            <a:ext cx="1931655" cy="400110"/>
          </a:xfrm>
          <a:prstGeom prst="rect">
            <a:avLst/>
          </a:prstGeom>
          <a:solidFill>
            <a:srgbClr val="89157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ln w="635">
                  <a:noFill/>
                </a:ln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CONFIANCE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1389412" y="4651385"/>
            <a:ext cx="2306439" cy="400110"/>
          </a:xfrm>
          <a:prstGeom prst="rect">
            <a:avLst/>
          </a:prstGeom>
          <a:solidFill>
            <a:srgbClr val="ED8BCC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ln w="635">
                  <a:noFill/>
                </a:ln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DÉONTOLOGIE</a:t>
            </a:r>
          </a:p>
        </p:txBody>
      </p:sp>
      <p:sp>
        <p:nvSpPr>
          <p:cNvPr id="22" name="ZoneTexte 21"/>
          <p:cNvSpPr txBox="1"/>
          <p:nvPr/>
        </p:nvSpPr>
        <p:spPr>
          <a:xfrm>
            <a:off x="6260608" y="2295515"/>
            <a:ext cx="1310092" cy="369332"/>
          </a:xfrm>
          <a:prstGeom prst="rect">
            <a:avLst/>
          </a:prstGeom>
          <a:solidFill>
            <a:srgbClr val="6AA40F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ln w="635">
                  <a:noFill/>
                </a:ln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ÉQUITÉ</a:t>
            </a:r>
          </a:p>
        </p:txBody>
      </p:sp>
      <p:sp>
        <p:nvSpPr>
          <p:cNvPr id="23" name="ZoneTexte 22"/>
          <p:cNvSpPr txBox="1"/>
          <p:nvPr/>
        </p:nvSpPr>
        <p:spPr>
          <a:xfrm>
            <a:off x="4814697" y="4280650"/>
            <a:ext cx="2312363" cy="369332"/>
          </a:xfrm>
          <a:prstGeom prst="rect">
            <a:avLst/>
          </a:prstGeom>
          <a:solidFill>
            <a:srgbClr val="ED8BCC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ln w="635">
                  <a:noFill/>
                </a:ln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TRANSPARENCE</a:t>
            </a:r>
          </a:p>
        </p:txBody>
      </p:sp>
      <p:sp>
        <p:nvSpPr>
          <p:cNvPr id="24" name="ZoneTexte 23"/>
          <p:cNvSpPr txBox="1"/>
          <p:nvPr/>
        </p:nvSpPr>
        <p:spPr>
          <a:xfrm>
            <a:off x="8403392" y="3422641"/>
            <a:ext cx="2279082" cy="369332"/>
          </a:xfrm>
          <a:prstGeom prst="rect">
            <a:avLst/>
          </a:prstGeom>
          <a:solidFill>
            <a:srgbClr val="6AA40F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ln w="635">
                  <a:noFill/>
                </a:ln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ADAPTABILITÉ</a:t>
            </a:r>
          </a:p>
        </p:txBody>
      </p:sp>
      <p:sp>
        <p:nvSpPr>
          <p:cNvPr id="25" name="ZoneTexte 24"/>
          <p:cNvSpPr txBox="1"/>
          <p:nvPr/>
        </p:nvSpPr>
        <p:spPr>
          <a:xfrm>
            <a:off x="1317493" y="3488012"/>
            <a:ext cx="2795534" cy="307777"/>
          </a:xfrm>
          <a:prstGeom prst="rect">
            <a:avLst/>
          </a:prstGeom>
          <a:solidFill>
            <a:srgbClr val="89157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>
                <a:ln w="635">
                  <a:noFill/>
                </a:ln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LOGIQUE PARTENARIALE</a:t>
            </a:r>
          </a:p>
        </p:txBody>
      </p:sp>
      <p:sp>
        <p:nvSpPr>
          <p:cNvPr id="26" name="ZoneTexte 25"/>
          <p:cNvSpPr txBox="1"/>
          <p:nvPr/>
        </p:nvSpPr>
        <p:spPr>
          <a:xfrm>
            <a:off x="9496400" y="4282889"/>
            <a:ext cx="1262363" cy="369332"/>
          </a:xfrm>
          <a:prstGeom prst="rect">
            <a:avLst/>
          </a:prstGeom>
          <a:solidFill>
            <a:srgbClr val="ED8BCC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ln w="635">
                  <a:noFill/>
                </a:ln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ACCORD</a:t>
            </a:r>
          </a:p>
        </p:txBody>
      </p:sp>
      <p:sp>
        <p:nvSpPr>
          <p:cNvPr id="27" name="ZoneTexte 26"/>
          <p:cNvSpPr txBox="1"/>
          <p:nvPr/>
        </p:nvSpPr>
        <p:spPr>
          <a:xfrm>
            <a:off x="509569" y="3186425"/>
            <a:ext cx="2267875" cy="307777"/>
          </a:xfrm>
          <a:prstGeom prst="rect">
            <a:avLst/>
          </a:prstGeom>
          <a:solidFill>
            <a:srgbClr val="A9DE32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>
                <a:ln w="3175">
                  <a:noFill/>
                </a:ln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TRAVAIL COLLECTIF</a:t>
            </a:r>
          </a:p>
        </p:txBody>
      </p:sp>
      <p:sp>
        <p:nvSpPr>
          <p:cNvPr id="28" name="ZoneTexte 27"/>
          <p:cNvSpPr txBox="1"/>
          <p:nvPr/>
        </p:nvSpPr>
        <p:spPr>
          <a:xfrm>
            <a:off x="4878904" y="2666813"/>
            <a:ext cx="1829207" cy="369332"/>
          </a:xfrm>
          <a:prstGeom prst="rect">
            <a:avLst/>
          </a:prstGeom>
          <a:solidFill>
            <a:srgbClr val="ED8BCC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ln w="635">
                  <a:noFill/>
                </a:ln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NEUTRALITÉ</a:t>
            </a:r>
          </a:p>
        </p:txBody>
      </p:sp>
      <p:sp>
        <p:nvSpPr>
          <p:cNvPr id="29" name="ZoneTexte 28"/>
          <p:cNvSpPr txBox="1"/>
          <p:nvPr/>
        </p:nvSpPr>
        <p:spPr>
          <a:xfrm>
            <a:off x="3692610" y="4743465"/>
            <a:ext cx="4972656" cy="307777"/>
          </a:xfrm>
          <a:prstGeom prst="rect">
            <a:avLst/>
          </a:prstGeom>
          <a:solidFill>
            <a:srgbClr val="89157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>
                <a:ln w="635">
                  <a:noFill/>
                </a:ln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PROTECTION DES PERSONNES VULNÉRABLES</a:t>
            </a:r>
          </a:p>
        </p:txBody>
      </p:sp>
      <p:sp>
        <p:nvSpPr>
          <p:cNvPr id="30" name="ZoneTexte 29"/>
          <p:cNvSpPr txBox="1"/>
          <p:nvPr/>
        </p:nvSpPr>
        <p:spPr>
          <a:xfrm>
            <a:off x="8435497" y="2620785"/>
            <a:ext cx="2204597" cy="400110"/>
          </a:xfrm>
          <a:prstGeom prst="rect">
            <a:avLst/>
          </a:prstGeom>
          <a:solidFill>
            <a:srgbClr val="A9DE32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ln w="635">
                  <a:noFill/>
                </a:ln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ENGAGEMENT</a:t>
            </a:r>
          </a:p>
        </p:txBody>
      </p:sp>
      <p:sp>
        <p:nvSpPr>
          <p:cNvPr id="31" name="ZoneTexte 30"/>
          <p:cNvSpPr txBox="1"/>
          <p:nvPr/>
        </p:nvSpPr>
        <p:spPr>
          <a:xfrm>
            <a:off x="4112176" y="3421617"/>
            <a:ext cx="3979067" cy="461665"/>
          </a:xfrm>
          <a:prstGeom prst="rect">
            <a:avLst/>
          </a:prstGeom>
          <a:solidFill>
            <a:srgbClr val="AE1A8E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>
                <a:ln w="3175">
                  <a:solidFill>
                    <a:schemeClr val="bg1"/>
                  </a:solidFill>
                </a:ln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INTÉRÊT DU PATIENT</a:t>
            </a:r>
          </a:p>
        </p:txBody>
      </p:sp>
      <p:grpSp>
        <p:nvGrpSpPr>
          <p:cNvPr id="33" name="Groupe 32"/>
          <p:cNvGrpSpPr/>
          <p:nvPr/>
        </p:nvGrpSpPr>
        <p:grpSpPr>
          <a:xfrm>
            <a:off x="205828" y="435600"/>
            <a:ext cx="11780343" cy="523220"/>
            <a:chOff x="1336861" y="437136"/>
            <a:chExt cx="9550623" cy="523220"/>
          </a:xfrm>
        </p:grpSpPr>
        <p:sp>
          <p:nvSpPr>
            <p:cNvPr id="34" name="Parallélogramme 33"/>
            <p:cNvSpPr/>
            <p:nvPr/>
          </p:nvSpPr>
          <p:spPr>
            <a:xfrm>
              <a:off x="1336861" y="459944"/>
              <a:ext cx="9550623" cy="490787"/>
            </a:xfrm>
            <a:prstGeom prst="parallelogram">
              <a:avLst/>
            </a:prstGeom>
            <a:solidFill>
              <a:srgbClr val="55AE2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31570" rIns="0" bIns="47355" rtlCol="0" anchor="ctr"/>
            <a:lstStyle/>
            <a:p>
              <a:pPr algn="ctr" defTabSz="601447">
                <a:defRPr/>
              </a:pPr>
              <a:endParaRPr lang="fr-FR" sz="2456" b="1" dirty="0">
                <a:ln w="1270">
                  <a:solidFill>
                    <a:schemeClr val="bg1"/>
                  </a:solidFill>
                </a:ln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ZoneTexte 34"/>
            <p:cNvSpPr txBox="1"/>
            <p:nvPr/>
          </p:nvSpPr>
          <p:spPr>
            <a:xfrm>
              <a:off x="1493415" y="437136"/>
              <a:ext cx="925206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800" b="1" i="1" dirty="0" smtClean="0">
                  <a:ln w="12700">
                    <a:solidFill>
                      <a:schemeClr val="bg1"/>
                    </a:solidFill>
                  </a:ln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TOUT CE QU’IL FAUT SAVOIR SUR NOTRE ASSOCIATION</a:t>
              </a:r>
              <a:endParaRPr lang="fr-FR" sz="2800" b="1" i="1" dirty="0">
                <a:ln w="12700">
                  <a:solidFill>
                    <a:schemeClr val="bg1"/>
                  </a:solidFill>
                </a:ln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98974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53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mph" presetSubtype="0" repeatCount="2000" autoRev="1" fill="remove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21" dur="150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6" presetClass="emph" presetSubtype="0" repeatCount="2000" autoRev="1" fill="remove" grpId="2" nodeType="withEffect">
                                  <p:stCondLst>
                                    <p:cond delay="2000"/>
                                  </p:stCondLst>
                                  <p:childTnLst>
                                    <p:animScale>
                                      <p:cBhvr>
                                        <p:cTn id="28" dur="150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9" presetID="53" presetClass="entr" presetSubtype="16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6" presetClass="emph" presetSubtype="0" repeatCount="2000" autoRev="1" fill="remove" grpId="3" nodeType="withEffect">
                                  <p:stCondLst>
                                    <p:cond delay="3000"/>
                                  </p:stCondLst>
                                  <p:childTnLst>
                                    <p:animScale>
                                      <p:cBhvr>
                                        <p:cTn id="35" dur="150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6" presetID="53" presetClass="entr" presetSubtype="16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6" presetClass="emph" presetSubtype="0" repeatCount="2000" autoRev="1" fill="remove" grpId="4" nodeType="withEffect">
                                  <p:stCondLst>
                                    <p:cond delay="4000"/>
                                  </p:stCondLst>
                                  <p:childTnLst>
                                    <p:animScale>
                                      <p:cBhvr>
                                        <p:cTn id="42" dur="150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3" presetID="53" presetClass="entr" presetSubtype="16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6" presetClass="emph" presetSubtype="0" repeatCount="2000" autoRev="1" fill="remove" grpId="5" nodeType="withEffect">
                                  <p:stCondLst>
                                    <p:cond delay="5000"/>
                                  </p:stCondLst>
                                  <p:childTnLst>
                                    <p:animScale>
                                      <p:cBhvr>
                                        <p:cTn id="49" dur="150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0" presetID="53" presetClass="entr" presetSubtype="16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6" presetClass="emph" presetSubtype="0" repeatCount="2000" autoRev="1" fill="remove" grpId="6" nodeType="withEffect">
                                  <p:stCondLst>
                                    <p:cond delay="6000"/>
                                  </p:stCondLst>
                                  <p:childTnLst>
                                    <p:animScale>
                                      <p:cBhvr>
                                        <p:cTn id="56" dur="150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7" presetID="53" presetClass="entr" presetSubtype="16" fill="hold" grpId="0" nodeType="with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6" presetClass="emph" presetSubtype="0" repeatCount="2000" autoRev="1" fill="remove" grpId="7" nodeType="withEffect">
                                  <p:stCondLst>
                                    <p:cond delay="7000"/>
                                  </p:stCondLst>
                                  <p:childTnLst>
                                    <p:animScale>
                                      <p:cBhvr>
                                        <p:cTn id="63" dur="150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4" presetID="53" presetClass="entr" presetSubtype="16" fill="hold" grpId="0" nodeType="withEffect">
                                  <p:stCondLst>
                                    <p:cond delay="80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6" presetClass="emph" presetSubtype="0" repeatCount="2000" autoRev="1" fill="remove" grpId="8" nodeType="withEffect">
                                  <p:stCondLst>
                                    <p:cond delay="8000"/>
                                  </p:stCondLst>
                                  <p:childTnLst>
                                    <p:animScale>
                                      <p:cBhvr>
                                        <p:cTn id="70" dur="150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1" presetID="53" presetClass="entr" presetSubtype="16" fill="hold" grpId="0" nodeType="withEffect">
                                  <p:stCondLst>
                                    <p:cond delay="90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6" presetClass="emph" presetSubtype="0" repeatCount="2000" autoRev="1" fill="remove" grpId="9" nodeType="withEffect">
                                  <p:stCondLst>
                                    <p:cond delay="9000"/>
                                  </p:stCondLst>
                                  <p:childTnLst>
                                    <p:animScale>
                                      <p:cBhvr>
                                        <p:cTn id="77" dur="150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8" presetID="53" presetClass="entr" presetSubtype="16" fill="hold" grpId="0" nodeType="with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6" presetClass="emph" presetSubtype="0" repeatCount="2000" autoRev="1" fill="remove" grpId="10" nodeType="withEffect">
                                  <p:stCondLst>
                                    <p:cond delay="10000"/>
                                  </p:stCondLst>
                                  <p:childTnLst>
                                    <p:animScale>
                                      <p:cBhvr>
                                        <p:cTn id="84" dur="150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5" presetID="53" presetClass="entr" presetSubtype="16" fill="hold" grpId="0" nodeType="withEffect">
                                  <p:stCondLst>
                                    <p:cond delay="110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6" presetClass="emph" presetSubtype="0" repeatCount="2000" autoRev="1" fill="remove" grpId="11" nodeType="withEffect">
                                  <p:stCondLst>
                                    <p:cond delay="11000"/>
                                  </p:stCondLst>
                                  <p:childTnLst>
                                    <p:animScale>
                                      <p:cBhvr>
                                        <p:cTn id="91" dur="150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92" presetID="53" presetClass="entr" presetSubtype="16" fill="hold" grpId="0" nodeType="withEffect">
                                  <p:stCondLst>
                                    <p:cond delay="120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6" presetClass="emph" presetSubtype="0" repeatCount="2000" autoRev="1" fill="remove" grpId="12" nodeType="withEffect">
                                  <p:stCondLst>
                                    <p:cond delay="12000"/>
                                  </p:stCondLst>
                                  <p:childTnLst>
                                    <p:animScale>
                                      <p:cBhvr>
                                        <p:cTn id="98" dur="150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99" presetID="53" presetClass="entr" presetSubtype="16" fill="hold" grpId="0" nodeType="withEffect">
                                  <p:stCondLst>
                                    <p:cond delay="1300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6" presetClass="emph" presetSubtype="0" repeatCount="2000" autoRev="1" fill="remove" grpId="13" nodeType="withEffect">
                                  <p:stCondLst>
                                    <p:cond delay="13000"/>
                                  </p:stCondLst>
                                  <p:childTnLst>
                                    <p:animScale>
                                      <p:cBhvr>
                                        <p:cTn id="105" dur="150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06" presetID="53" presetClass="entr" presetSubtype="16" fill="hold" grpId="0" nodeType="withEffect">
                                  <p:stCondLst>
                                    <p:cond delay="1400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6" presetClass="emph" presetSubtype="0" repeatCount="2000" autoRev="1" fill="remove" grpId="14" nodeType="withEffect">
                                  <p:stCondLst>
                                    <p:cond delay="14000"/>
                                  </p:stCondLst>
                                  <p:childTnLst>
                                    <p:animScale>
                                      <p:cBhvr>
                                        <p:cTn id="112" dur="150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3" presetID="53" presetClass="entr" presetSubtype="16" fill="hold" grpId="0" nodeType="withEffect">
                                  <p:stCondLst>
                                    <p:cond delay="1500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6" presetClass="emph" presetSubtype="0" repeatCount="2000" autoRev="1" fill="remove" grpId="15" nodeType="withEffect">
                                  <p:stCondLst>
                                    <p:cond delay="15000"/>
                                  </p:stCondLst>
                                  <p:childTnLst>
                                    <p:animScale>
                                      <p:cBhvr>
                                        <p:cTn id="119" dur="150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20" presetID="53" presetClass="entr" presetSubtype="16" fill="hold" grpId="0" nodeType="withEffect">
                                  <p:stCondLst>
                                    <p:cond delay="1600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6" presetClass="emph" presetSubtype="0" repeatCount="2000" autoRev="1" fill="remove" grpId="16" nodeType="withEffect">
                                  <p:stCondLst>
                                    <p:cond delay="16000"/>
                                  </p:stCondLst>
                                  <p:childTnLst>
                                    <p:animScale>
                                      <p:cBhvr>
                                        <p:cTn id="126" dur="150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27" presetID="53" presetClass="entr" presetSubtype="16" fill="hold" grpId="0" nodeType="withEffect">
                                  <p:stCondLst>
                                    <p:cond delay="1700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6" presetClass="emph" presetSubtype="0" repeatCount="2000" autoRev="1" fill="remove" grpId="17" nodeType="withEffect">
                                  <p:stCondLst>
                                    <p:cond delay="17000"/>
                                  </p:stCondLst>
                                  <p:childTnLst>
                                    <p:animScale>
                                      <p:cBhvr>
                                        <p:cTn id="133" dur="150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34" presetID="6" presetClass="emph" presetSubtype="0" repeatCount="2000" autoRev="1" fill="remove" grpId="18" nodeType="withEffect">
                                  <p:stCondLst>
                                    <p:cond delay="18000"/>
                                  </p:stCondLst>
                                  <p:childTnLst>
                                    <p:animScale>
                                      <p:cBhvr>
                                        <p:cTn id="135" dur="150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36" presetID="6" presetClass="emph" presetSubtype="0" repeatCount="2000" autoRev="1" fill="remove" grpId="19" nodeType="withEffect">
                                  <p:stCondLst>
                                    <p:cond delay="19000"/>
                                  </p:stCondLst>
                                  <p:childTnLst>
                                    <p:animScale>
                                      <p:cBhvr>
                                        <p:cTn id="137" dur="150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38" presetID="6" presetClass="emph" presetSubtype="0" repeatCount="2000" autoRev="1" fill="remove" grpId="20" nodeType="withEffect">
                                  <p:stCondLst>
                                    <p:cond delay="20000"/>
                                  </p:stCondLst>
                                  <p:childTnLst>
                                    <p:animScale>
                                      <p:cBhvr>
                                        <p:cTn id="139" dur="150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0" presetID="6" presetClass="emph" presetSubtype="0" repeatCount="2000" autoRev="1" fill="remove" grpId="21" nodeType="withEffect">
                                  <p:stCondLst>
                                    <p:cond delay="21000"/>
                                  </p:stCondLst>
                                  <p:childTnLst>
                                    <p:animScale>
                                      <p:cBhvr>
                                        <p:cTn id="141" dur="150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2" presetID="6" presetClass="emph" presetSubtype="0" repeatCount="2000" autoRev="1" fill="remove" grpId="22" nodeType="withEffect">
                                  <p:stCondLst>
                                    <p:cond delay="22000"/>
                                  </p:stCondLst>
                                  <p:childTnLst>
                                    <p:animScale>
                                      <p:cBhvr>
                                        <p:cTn id="143" dur="150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4" presetID="6" presetClass="emph" presetSubtype="0" repeatCount="2000" autoRev="1" fill="remove" grpId="23" nodeType="withEffect">
                                  <p:stCondLst>
                                    <p:cond delay="23000"/>
                                  </p:stCondLst>
                                  <p:childTnLst>
                                    <p:animScale>
                                      <p:cBhvr>
                                        <p:cTn id="145" dur="150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6" presetID="6" presetClass="emph" presetSubtype="0" repeatCount="2000" autoRev="1" fill="remove" grpId="24" nodeType="withEffect">
                                  <p:stCondLst>
                                    <p:cond delay="24000"/>
                                  </p:stCondLst>
                                  <p:childTnLst>
                                    <p:animScale>
                                      <p:cBhvr>
                                        <p:cTn id="147" dur="150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8" presetID="6" presetClass="emph" presetSubtype="0" repeatCount="2000" autoRev="1" fill="remove" grpId="25" nodeType="withEffect">
                                  <p:stCondLst>
                                    <p:cond delay="25000"/>
                                  </p:stCondLst>
                                  <p:childTnLst>
                                    <p:animScale>
                                      <p:cBhvr>
                                        <p:cTn id="149" dur="150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50" presetID="6" presetClass="emph" presetSubtype="0" repeatCount="2000" autoRev="1" fill="remove" grpId="26" nodeType="withEffect">
                                  <p:stCondLst>
                                    <p:cond delay="26000"/>
                                  </p:stCondLst>
                                  <p:childTnLst>
                                    <p:animScale>
                                      <p:cBhvr>
                                        <p:cTn id="151" dur="150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52" presetID="6" presetClass="emph" presetSubtype="0" repeatCount="2000" autoRev="1" fill="remove" grpId="27" nodeType="withEffect">
                                  <p:stCondLst>
                                    <p:cond delay="27000"/>
                                  </p:stCondLst>
                                  <p:childTnLst>
                                    <p:animScale>
                                      <p:cBhvr>
                                        <p:cTn id="153" dur="150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54" presetID="6" presetClass="emph" presetSubtype="0" repeatCount="2000" autoRev="1" fill="remove" grpId="28" nodeType="withEffect">
                                  <p:stCondLst>
                                    <p:cond delay="28000"/>
                                  </p:stCondLst>
                                  <p:childTnLst>
                                    <p:animScale>
                                      <p:cBhvr>
                                        <p:cTn id="155" dur="150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56" presetID="6" presetClass="emph" presetSubtype="0" repeatCount="2000" autoRev="1" fill="remove" grpId="29" nodeType="withEffect">
                                  <p:stCondLst>
                                    <p:cond delay="29000"/>
                                  </p:stCondLst>
                                  <p:childTnLst>
                                    <p:animScale>
                                      <p:cBhvr>
                                        <p:cTn id="157" dur="150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58" presetID="6" presetClass="emph" presetSubtype="0" repeatCount="2000" autoRev="1" fill="remove" grpId="30" nodeType="withEffect">
                                  <p:stCondLst>
                                    <p:cond delay="30000"/>
                                  </p:stCondLst>
                                  <p:childTnLst>
                                    <p:animScale>
                                      <p:cBhvr>
                                        <p:cTn id="159" dur="150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60" presetID="6" presetClass="emph" presetSubtype="0" repeatCount="2000" autoRev="1" fill="remove" grpId="31" nodeType="withEffect">
                                  <p:stCondLst>
                                    <p:cond delay="31000"/>
                                  </p:stCondLst>
                                  <p:childTnLst>
                                    <p:animScale>
                                      <p:cBhvr>
                                        <p:cTn id="161" dur="150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62" presetID="6" presetClass="emph" presetSubtype="0" repeatCount="2000" autoRev="1" fill="remove" grpId="32" nodeType="withEffect">
                                  <p:stCondLst>
                                    <p:cond delay="32000"/>
                                  </p:stCondLst>
                                  <p:childTnLst>
                                    <p:animScale>
                                      <p:cBhvr>
                                        <p:cTn id="163" dur="150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64" presetID="6" presetClass="emph" presetSubtype="0" repeatCount="2000" autoRev="1" fill="remove" grpId="33" nodeType="withEffect">
                                  <p:stCondLst>
                                    <p:cond delay="33000"/>
                                  </p:stCondLst>
                                  <p:childTnLst>
                                    <p:animScale>
                                      <p:cBhvr>
                                        <p:cTn id="165" dur="150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  <p:bldP spid="17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1" grpId="1" animBg="1"/>
      <p:bldP spid="31" grpId="2" animBg="1"/>
      <p:bldP spid="31" grpId="3" animBg="1"/>
      <p:bldP spid="31" grpId="4" animBg="1"/>
      <p:bldP spid="31" grpId="5" animBg="1"/>
      <p:bldP spid="31" grpId="6" animBg="1"/>
      <p:bldP spid="31" grpId="7" animBg="1"/>
      <p:bldP spid="31" grpId="8" animBg="1"/>
      <p:bldP spid="31" grpId="9" animBg="1"/>
      <p:bldP spid="31" grpId="10" animBg="1"/>
      <p:bldP spid="31" grpId="11" animBg="1"/>
      <p:bldP spid="31" grpId="12" animBg="1"/>
      <p:bldP spid="31" grpId="13" animBg="1"/>
      <p:bldP spid="31" grpId="14" animBg="1"/>
      <p:bldP spid="31" grpId="15" animBg="1"/>
      <p:bldP spid="31" grpId="16" animBg="1"/>
      <p:bldP spid="31" grpId="17" animBg="1"/>
      <p:bldP spid="31" grpId="18" animBg="1"/>
      <p:bldP spid="31" grpId="19" animBg="1"/>
      <p:bldP spid="31" grpId="20" animBg="1"/>
      <p:bldP spid="31" grpId="21" animBg="1"/>
      <p:bldP spid="31" grpId="22" animBg="1"/>
      <p:bldP spid="31" grpId="23" animBg="1"/>
      <p:bldP spid="31" grpId="24" animBg="1"/>
      <p:bldP spid="31" grpId="25" animBg="1"/>
      <p:bldP spid="31" grpId="26" animBg="1"/>
      <p:bldP spid="31" grpId="27" animBg="1"/>
      <p:bldP spid="31" grpId="28" animBg="1"/>
      <p:bldP spid="31" grpId="29" animBg="1"/>
      <p:bldP spid="31" grpId="30" animBg="1"/>
      <p:bldP spid="31" grpId="31" animBg="1"/>
      <p:bldP spid="31" grpId="32" animBg="1"/>
      <p:bldP spid="31" grpId="33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0509" y="1821619"/>
            <a:ext cx="3157031" cy="3157031"/>
          </a:xfrm>
          <a:prstGeom prst="rect">
            <a:avLst/>
          </a:prstGeom>
          <a:effectLst>
            <a:outerShdw blurRad="254000" sx="108000" sy="108000" algn="ctr" rotWithShape="0">
              <a:srgbClr val="AE1A8E">
                <a:alpha val="25000"/>
              </a:srgbClr>
            </a:outerShdw>
          </a:effectLst>
        </p:spPr>
      </p:pic>
      <p:sp>
        <p:nvSpPr>
          <p:cNvPr id="8" name="Rectangle à coins arrondis 7"/>
          <p:cNvSpPr/>
          <p:nvPr/>
        </p:nvSpPr>
        <p:spPr>
          <a:xfrm>
            <a:off x="5966104" y="6000623"/>
            <a:ext cx="6075387" cy="567084"/>
          </a:xfrm>
          <a:prstGeom prst="roundRect">
            <a:avLst/>
          </a:prstGeom>
          <a:solidFill>
            <a:srgbClr val="9672AB"/>
          </a:solidFill>
          <a:ln w="28575">
            <a:noFill/>
          </a:ln>
          <a:effectLst>
            <a:outerShdw blurRad="127000" dist="38100" dir="2700000" algn="tl" rotWithShape="0">
              <a:srgbClr val="8B356E">
                <a:alpha val="35000"/>
              </a:srgbClr>
            </a:outerShdw>
          </a:effectLst>
        </p:spPr>
        <p:txBody>
          <a:bodyPr wrap="square" lIns="31570" tIns="18000" rIns="31570" bIns="32400">
            <a:spAutoFit/>
          </a:bodyPr>
          <a:lstStyle/>
          <a:p>
            <a:pPr algn="just"/>
            <a:r>
              <a:rPr lang="fr-FR" sz="15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Définir les politiques locales </a:t>
            </a:r>
            <a:r>
              <a:rPr lang="fr-FR" sz="15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pour mettre </a:t>
            </a:r>
            <a:r>
              <a:rPr lang="fr-FR" sz="15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en place des actions</a:t>
            </a:r>
            <a:r>
              <a:rPr lang="fr-FR" sz="15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visant à améliorer la santé mentale des usagers.</a:t>
            </a: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94" t="16845" r="27414" b="25243"/>
          <a:stretch/>
        </p:blipFill>
        <p:spPr>
          <a:xfrm rot="1391825" flipV="1">
            <a:off x="6165226" y="5041130"/>
            <a:ext cx="870870" cy="724771"/>
          </a:xfrm>
          <a:prstGeom prst="rect">
            <a:avLst/>
          </a:prstGeom>
          <a:effectLst>
            <a:outerShdw blurRad="190500" dir="2700000" sx="102000" sy="102000" algn="tl" rotWithShape="0">
              <a:srgbClr val="774C90"/>
            </a:outerShdw>
          </a:effectLst>
        </p:spPr>
      </p:pic>
      <p:sp>
        <p:nvSpPr>
          <p:cNvPr id="10" name="Rectangle à coins arrondis 9"/>
          <p:cNvSpPr/>
          <p:nvPr/>
        </p:nvSpPr>
        <p:spPr>
          <a:xfrm>
            <a:off x="8343142" y="3640891"/>
            <a:ext cx="3662073" cy="2007661"/>
          </a:xfrm>
          <a:prstGeom prst="roundRect">
            <a:avLst>
              <a:gd name="adj" fmla="val 10212"/>
            </a:avLst>
          </a:prstGeom>
          <a:solidFill>
            <a:srgbClr val="4273AF"/>
          </a:solidFill>
          <a:ln w="28575">
            <a:noFill/>
          </a:ln>
          <a:effectLst>
            <a:outerShdw blurRad="127000" dist="38100" dir="2700000" algn="tl" rotWithShape="0">
              <a:srgbClr val="8B356E">
                <a:alpha val="35000"/>
              </a:srgbClr>
            </a:outerShdw>
          </a:effectLst>
        </p:spPr>
        <p:txBody>
          <a:bodyPr wrap="square" lIns="31570" tIns="18000" rIns="31570" bIns="32400">
            <a:spAutoFit/>
          </a:bodyPr>
          <a:lstStyle/>
          <a:p>
            <a:pPr algn="just"/>
            <a:r>
              <a:rPr lang="fr-FR" sz="15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Label attribué par le ministère </a:t>
            </a:r>
            <a:r>
              <a:rPr lang="fr-FR" sz="15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de </a:t>
            </a:r>
            <a:r>
              <a:rPr lang="fr-FR" sz="15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la Santé et le ministère des Sports afin de </a:t>
            </a:r>
            <a:r>
              <a:rPr lang="fr-FR" sz="15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sensibiliser, informer et orienter les usagers souhaitant </a:t>
            </a:r>
            <a:r>
              <a:rPr lang="fr-FR" sz="15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reprendre </a:t>
            </a:r>
            <a:r>
              <a:rPr lang="fr-FR" sz="15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ou </a:t>
            </a:r>
            <a:r>
              <a:rPr lang="fr-FR" sz="15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développer une </a:t>
            </a:r>
            <a:r>
              <a:rPr lang="fr-FR" sz="15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activité physique</a:t>
            </a:r>
            <a:r>
              <a:rPr lang="fr-FR" sz="15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régulière, adaptée à sa santé, partout et en toute sécurité.</a:t>
            </a:r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96" t="21058" r="27237" b="28023"/>
          <a:stretch/>
        </p:blipFill>
        <p:spPr>
          <a:xfrm rot="739010" flipV="1">
            <a:off x="7224037" y="4259902"/>
            <a:ext cx="1127807" cy="628686"/>
          </a:xfrm>
          <a:prstGeom prst="rect">
            <a:avLst/>
          </a:prstGeom>
          <a:effectLst>
            <a:outerShdw blurRad="190500" dir="2700000" sx="102000" sy="102000" algn="tl" rotWithShape="0">
              <a:srgbClr val="29578F"/>
            </a:outerShdw>
          </a:effectLst>
        </p:spPr>
      </p:pic>
      <p:pic>
        <p:nvPicPr>
          <p:cNvPr id="12" name="Image 11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200" t="17099" r="28707" b="27731"/>
          <a:stretch/>
        </p:blipFill>
        <p:spPr>
          <a:xfrm rot="18453003" flipV="1">
            <a:off x="7882565" y="2558580"/>
            <a:ext cx="1043184" cy="804274"/>
          </a:xfrm>
          <a:prstGeom prst="rect">
            <a:avLst/>
          </a:prstGeom>
          <a:effectLst>
            <a:outerShdw blurRad="190500" dir="2700000" sx="102000" sy="102000" algn="tl" rotWithShape="0">
              <a:srgbClr val="659ACE"/>
            </a:outerShdw>
          </a:effectLst>
        </p:spPr>
      </p:pic>
      <p:sp>
        <p:nvSpPr>
          <p:cNvPr id="13" name="Rectangle à coins arrondis 12"/>
          <p:cNvSpPr/>
          <p:nvPr/>
        </p:nvSpPr>
        <p:spPr>
          <a:xfrm>
            <a:off x="9292914" y="1507647"/>
            <a:ext cx="2712301" cy="1519207"/>
          </a:xfrm>
          <a:prstGeom prst="roundRect">
            <a:avLst>
              <a:gd name="adj" fmla="val 10212"/>
            </a:avLst>
          </a:prstGeom>
          <a:solidFill>
            <a:srgbClr val="85A8D9"/>
          </a:solidFill>
          <a:ln w="28575">
            <a:noFill/>
          </a:ln>
          <a:effectLst>
            <a:outerShdw blurRad="127000" dist="38100" dir="2700000" algn="tl" rotWithShape="0">
              <a:srgbClr val="8B356E">
                <a:alpha val="35000"/>
              </a:srgbClr>
            </a:outerShdw>
          </a:effectLst>
        </p:spPr>
        <p:txBody>
          <a:bodyPr wrap="square" lIns="31570" tIns="18000" rIns="31570" bIns="32400">
            <a:spAutoFit/>
          </a:bodyPr>
          <a:lstStyle/>
          <a:p>
            <a:pPr algn="just"/>
            <a:r>
              <a:rPr lang="fr-FR" sz="15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Accompagnement des allocataires du RSA dans la </a:t>
            </a:r>
            <a:r>
              <a:rPr lang="fr-FR" sz="15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mise en œuvre d'un parcours d'insertion</a:t>
            </a:r>
            <a:r>
              <a:rPr lang="fr-FR" sz="15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par un  contrat d’engagement réciproque.</a:t>
            </a:r>
          </a:p>
        </p:txBody>
      </p:sp>
      <p:sp>
        <p:nvSpPr>
          <p:cNvPr id="14" name="Rectangle à coins arrondis 13"/>
          <p:cNvSpPr/>
          <p:nvPr/>
        </p:nvSpPr>
        <p:spPr>
          <a:xfrm>
            <a:off x="7822935" y="184566"/>
            <a:ext cx="4182280" cy="1030753"/>
          </a:xfrm>
          <a:prstGeom prst="roundRect">
            <a:avLst>
              <a:gd name="adj" fmla="val 10212"/>
            </a:avLst>
          </a:prstGeom>
          <a:solidFill>
            <a:srgbClr val="9DC59B"/>
          </a:solidFill>
          <a:ln w="28575">
            <a:noFill/>
          </a:ln>
          <a:effectLst>
            <a:outerShdw blurRad="127000" dist="38100" dir="2700000" algn="tl" rotWithShape="0">
              <a:srgbClr val="8B356E">
                <a:alpha val="35000"/>
              </a:srgbClr>
            </a:outerShdw>
          </a:effectLst>
        </p:spPr>
        <p:txBody>
          <a:bodyPr wrap="square" lIns="31570" tIns="18000" rIns="31570" bIns="32400">
            <a:spAutoFit/>
          </a:bodyPr>
          <a:lstStyle/>
          <a:p>
            <a:pPr algn="just"/>
            <a:r>
              <a:rPr lang="fr-FR" sz="15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Démarche locale s’appliquant dans un cadre partenarial afin de </a:t>
            </a:r>
            <a:r>
              <a:rPr lang="fr-FR" sz="15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lutter contre les inégalités sociales en santé auprès des habitants des QPV.</a:t>
            </a:r>
            <a:endParaRPr lang="fr-FR" sz="1500" dirty="0">
              <a:solidFill>
                <a:srgbClr val="8B356E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15" name="Image 14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547" t="21183" r="29116" b="28641"/>
          <a:stretch/>
        </p:blipFill>
        <p:spPr>
          <a:xfrm rot="20407940" flipH="1" flipV="1">
            <a:off x="4334467" y="5018655"/>
            <a:ext cx="1130294" cy="738083"/>
          </a:xfrm>
          <a:prstGeom prst="rect">
            <a:avLst/>
          </a:prstGeom>
          <a:effectLst>
            <a:outerShdw blurRad="190500" dir="2700000" sx="102000" sy="102000" algn="tl" rotWithShape="0">
              <a:srgbClr val="AD407E"/>
            </a:outerShdw>
          </a:effectLst>
        </p:spPr>
      </p:pic>
      <p:sp>
        <p:nvSpPr>
          <p:cNvPr id="16" name="Rectangle à coins arrondis 15"/>
          <p:cNvSpPr/>
          <p:nvPr/>
        </p:nvSpPr>
        <p:spPr>
          <a:xfrm>
            <a:off x="172419" y="5992772"/>
            <a:ext cx="5505049" cy="567084"/>
          </a:xfrm>
          <a:prstGeom prst="roundRect">
            <a:avLst/>
          </a:prstGeom>
          <a:solidFill>
            <a:srgbClr val="CC71A5"/>
          </a:solidFill>
          <a:ln w="28575">
            <a:noFill/>
          </a:ln>
          <a:effectLst>
            <a:outerShdw blurRad="127000" dist="38100" dir="2700000" algn="tl" rotWithShape="0">
              <a:srgbClr val="8B356E">
                <a:alpha val="35000"/>
              </a:srgbClr>
            </a:outerShdw>
          </a:effectLst>
        </p:spPr>
        <p:txBody>
          <a:bodyPr wrap="square" lIns="31570" tIns="18000" rIns="31570" bIns="32400">
            <a:spAutoFit/>
          </a:bodyPr>
          <a:lstStyle/>
          <a:p>
            <a:pPr algn="just"/>
            <a:r>
              <a:rPr lang="fr-FR" sz="15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Accueil, information, écoute </a:t>
            </a:r>
            <a:r>
              <a:rPr lang="fr-FR" sz="15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et accompagnement </a:t>
            </a:r>
            <a:r>
              <a:rPr lang="fr-FR" sz="15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pour toute personne </a:t>
            </a:r>
            <a:r>
              <a:rPr lang="fr-FR" sz="15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concernée par </a:t>
            </a:r>
            <a:r>
              <a:rPr lang="fr-FR" sz="15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le cancer</a:t>
            </a:r>
            <a:r>
              <a:rPr lang="fr-FR" sz="15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</a:p>
        </p:txBody>
      </p:sp>
      <p:pic>
        <p:nvPicPr>
          <p:cNvPr id="17" name="Image 1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093" t="20118" r="27815" b="28325"/>
          <a:stretch/>
        </p:blipFill>
        <p:spPr>
          <a:xfrm rot="11093406">
            <a:off x="3565468" y="3809796"/>
            <a:ext cx="921416" cy="945180"/>
          </a:xfrm>
          <a:prstGeom prst="rect">
            <a:avLst/>
          </a:prstGeom>
          <a:effectLst>
            <a:outerShdw blurRad="190500" dir="2700000" sx="102000" sy="102000" algn="tl" rotWithShape="0">
              <a:srgbClr val="A55314"/>
            </a:outerShdw>
          </a:effectLst>
        </p:spPr>
      </p:pic>
      <p:sp>
        <p:nvSpPr>
          <p:cNvPr id="19" name="Rectangle à coins arrondis 18"/>
          <p:cNvSpPr/>
          <p:nvPr/>
        </p:nvSpPr>
        <p:spPr>
          <a:xfrm>
            <a:off x="172420" y="4055854"/>
            <a:ext cx="3229102" cy="1588641"/>
          </a:xfrm>
          <a:prstGeom prst="roundRect">
            <a:avLst/>
          </a:prstGeom>
          <a:solidFill>
            <a:srgbClr val="CE661D"/>
          </a:solidFill>
          <a:ln w="28575">
            <a:noFill/>
          </a:ln>
          <a:effectLst>
            <a:outerShdw blurRad="127000" dist="38100" dir="2700000" algn="tl" rotWithShape="0">
              <a:srgbClr val="8B356E">
                <a:alpha val="35000"/>
              </a:srgbClr>
            </a:outerShdw>
          </a:effectLst>
        </p:spPr>
        <p:txBody>
          <a:bodyPr wrap="square" lIns="31570" tIns="18000" rIns="31570" bIns="32400">
            <a:spAutoFit/>
          </a:bodyPr>
          <a:lstStyle/>
          <a:p>
            <a:pPr algn="just"/>
            <a:r>
              <a:rPr lang="fr-FR" sz="15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Réduire les inégalités sociales et territoriales de santé</a:t>
            </a:r>
            <a:r>
              <a:rPr lang="fr-FR" sz="15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et mettre en œuvre des solutions pour une offre de santé au plus près des populations.</a:t>
            </a:r>
          </a:p>
        </p:txBody>
      </p:sp>
      <p:sp>
        <p:nvSpPr>
          <p:cNvPr id="20" name="Rectangle à coins arrondis 19"/>
          <p:cNvSpPr/>
          <p:nvPr/>
        </p:nvSpPr>
        <p:spPr>
          <a:xfrm>
            <a:off x="166586" y="156428"/>
            <a:ext cx="6590206" cy="1077863"/>
          </a:xfrm>
          <a:prstGeom prst="roundRect">
            <a:avLst/>
          </a:prstGeom>
          <a:solidFill>
            <a:srgbClr val="92B939"/>
          </a:solidFill>
          <a:ln w="28575">
            <a:noFill/>
          </a:ln>
          <a:effectLst>
            <a:outerShdw blurRad="127000" dist="38100" dir="2700000" algn="tl" rotWithShape="0">
              <a:srgbClr val="8B356E">
                <a:alpha val="35000"/>
              </a:srgbClr>
            </a:outerShdw>
          </a:effectLst>
        </p:spPr>
        <p:txBody>
          <a:bodyPr wrap="square" lIns="31570" tIns="18000" rIns="31570" bIns="32400">
            <a:spAutoFit/>
          </a:bodyPr>
          <a:lstStyle/>
          <a:p>
            <a:pPr algn="just"/>
            <a:r>
              <a:rPr lang="fr-FR" sz="15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Grâce à ses dispositifs, notre association possède une </a:t>
            </a:r>
            <a:r>
              <a:rPr lang="fr-FR" sz="15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expertise en </a:t>
            </a:r>
            <a:r>
              <a:rPr lang="fr-FR" sz="15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santé spécifique à des thématiques variées</a:t>
            </a:r>
            <a:r>
              <a:rPr lang="fr-FR" sz="15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qui lui permettent d’œuvrer dans la </a:t>
            </a:r>
            <a:r>
              <a:rPr lang="fr-FR" sz="15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mise en place d’actions de prévention en santé</a:t>
            </a:r>
            <a:r>
              <a:rPr lang="fr-FR" sz="15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sur le territoire.</a:t>
            </a:r>
          </a:p>
        </p:txBody>
      </p:sp>
      <p:pic>
        <p:nvPicPr>
          <p:cNvPr id="21" name="Image 20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95" t="16656" r="28927" b="28450"/>
          <a:stretch/>
        </p:blipFill>
        <p:spPr>
          <a:xfrm rot="17100599" flipV="1">
            <a:off x="7086085" y="1414909"/>
            <a:ext cx="915783" cy="857480"/>
          </a:xfrm>
          <a:prstGeom prst="rect">
            <a:avLst/>
          </a:prstGeom>
          <a:effectLst>
            <a:outerShdw blurRad="190500" dir="2700000" sx="102000" sy="102000" algn="tl" rotWithShape="0">
              <a:srgbClr val="6AB067"/>
            </a:outerShdw>
          </a:effectLst>
        </p:spPr>
      </p:pic>
      <p:pic>
        <p:nvPicPr>
          <p:cNvPr id="22" name="Image 21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77" t="21332" r="28656" b="27069"/>
          <a:stretch/>
        </p:blipFill>
        <p:spPr>
          <a:xfrm rot="5772730" flipH="1" flipV="1">
            <a:off x="4807906" y="1242110"/>
            <a:ext cx="699881" cy="1019240"/>
          </a:xfrm>
          <a:prstGeom prst="rect">
            <a:avLst/>
          </a:prstGeom>
          <a:effectLst>
            <a:outerShdw blurRad="190500" dir="2700000" sx="102000" sy="102000" algn="tl" rotWithShape="0">
              <a:srgbClr val="86A80D"/>
            </a:outerShdw>
          </a:effectLst>
        </p:spPr>
      </p:pic>
      <p:sp>
        <p:nvSpPr>
          <p:cNvPr id="23" name="Rectangle à coins arrondis 22"/>
          <p:cNvSpPr/>
          <p:nvPr/>
        </p:nvSpPr>
        <p:spPr>
          <a:xfrm>
            <a:off x="162080" y="1507647"/>
            <a:ext cx="3025433" cy="2099419"/>
          </a:xfrm>
          <a:prstGeom prst="roundRect">
            <a:avLst/>
          </a:prstGeom>
          <a:solidFill>
            <a:srgbClr val="DE971A"/>
          </a:solidFill>
          <a:ln w="28575">
            <a:noFill/>
          </a:ln>
          <a:effectLst>
            <a:outerShdw blurRad="127000" dist="38100" dir="2700000" algn="tl" rotWithShape="0">
              <a:srgbClr val="8B356E">
                <a:alpha val="35000"/>
              </a:srgbClr>
            </a:outerShdw>
          </a:effectLst>
        </p:spPr>
        <p:txBody>
          <a:bodyPr wrap="square" lIns="31570" tIns="18000" rIns="31570" bIns="32400">
            <a:spAutoFit/>
          </a:bodyPr>
          <a:lstStyle/>
          <a:p>
            <a:pPr algn="just"/>
            <a:r>
              <a:rPr lang="fr-FR" sz="15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Ensemble de projets visant à la prise en charge du diabète de type II (adulte) et de l’obésité (adulte et enfant) par une équipe </a:t>
            </a:r>
            <a:r>
              <a:rPr lang="fr-FR" sz="15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pluri-professionnelle </a:t>
            </a:r>
            <a:r>
              <a:rPr lang="fr-FR" sz="15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pour </a:t>
            </a:r>
            <a:r>
              <a:rPr lang="fr-FR" sz="15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apprendre à gérer sa maladie au quotidien</a:t>
            </a:r>
            <a:r>
              <a:rPr lang="fr-FR" sz="15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</a:p>
        </p:txBody>
      </p:sp>
      <p:pic>
        <p:nvPicPr>
          <p:cNvPr id="24" name="Image 23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66" t="21187" r="28571" b="29508"/>
          <a:stretch/>
        </p:blipFill>
        <p:spPr>
          <a:xfrm rot="7699937" flipV="1">
            <a:off x="3633361" y="2239875"/>
            <a:ext cx="1011390" cy="844423"/>
          </a:xfrm>
          <a:prstGeom prst="rect">
            <a:avLst/>
          </a:prstGeom>
          <a:effectLst>
            <a:outerShdw blurRad="190500" dir="2700000" sx="102000" sy="102000" algn="tl" rotWithShape="0">
              <a:srgbClr val="EB6819"/>
            </a:outerShdw>
          </a:effectLst>
        </p:spPr>
      </p:pic>
      <p:pic>
        <p:nvPicPr>
          <p:cNvPr id="25" name="Image 2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5880" y="1386843"/>
            <a:ext cx="1100137" cy="1123441"/>
          </a:xfrm>
          <a:prstGeom prst="rect">
            <a:avLst/>
          </a:prstGeom>
        </p:spPr>
      </p:pic>
      <p:pic>
        <p:nvPicPr>
          <p:cNvPr id="26" name="Image 2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0677" y="3305558"/>
            <a:ext cx="1009922" cy="1009922"/>
          </a:xfrm>
          <a:prstGeom prst="rect">
            <a:avLst/>
          </a:prstGeom>
        </p:spPr>
      </p:pic>
      <p:pic>
        <p:nvPicPr>
          <p:cNvPr id="27" name="Image 2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9862" y="4206463"/>
            <a:ext cx="1071650" cy="1076504"/>
          </a:xfrm>
          <a:prstGeom prst="rect">
            <a:avLst/>
          </a:prstGeom>
        </p:spPr>
      </p:pic>
      <p:pic>
        <p:nvPicPr>
          <p:cNvPr id="28" name="Image 2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7186" y="4394174"/>
            <a:ext cx="1009472" cy="1009472"/>
          </a:xfrm>
          <a:prstGeom prst="rect">
            <a:avLst/>
          </a:prstGeom>
        </p:spPr>
      </p:pic>
      <p:pic>
        <p:nvPicPr>
          <p:cNvPr id="29" name="Image 2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1133" y="1941334"/>
            <a:ext cx="1010250" cy="1184098"/>
          </a:xfrm>
          <a:prstGeom prst="rect">
            <a:avLst/>
          </a:prstGeom>
          <a:noFill/>
        </p:spPr>
      </p:pic>
      <p:pic>
        <p:nvPicPr>
          <p:cNvPr id="31" name="Image 30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1375" y="3668591"/>
            <a:ext cx="1005234" cy="1155297"/>
          </a:xfrm>
          <a:prstGeom prst="rect">
            <a:avLst/>
          </a:prstGeom>
        </p:spPr>
      </p:pic>
      <p:pic>
        <p:nvPicPr>
          <p:cNvPr id="32" name="Image 31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8280" y="2474109"/>
            <a:ext cx="1244862" cy="1027228"/>
          </a:xfrm>
          <a:prstGeom prst="rect">
            <a:avLst/>
          </a:prstGeom>
        </p:spPr>
      </p:pic>
      <p:pic>
        <p:nvPicPr>
          <p:cNvPr id="33" name="Image 32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3612" y="1262560"/>
            <a:ext cx="1010250" cy="1177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7761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12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2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8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8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>
                      <p:stCondLst>
                        <p:cond delay="0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8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100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1" fill="hold">
                      <p:stCondLst>
                        <p:cond delay="0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22" presetClass="entr" presetSubtype="8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117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8" fill="hold">
                      <p:stCondLst>
                        <p:cond delay="0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2" dur="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22" presetClass="entr" presetSubtype="2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9" dur="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2" dur="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134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5" fill="hold">
                      <p:stCondLst>
                        <p:cond delay="0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9" dur="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22" presetClass="entr" presetSubtype="2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6" dur="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9" dur="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151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2" fill="hold">
                      <p:stCondLst>
                        <p:cond delay="0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6" dur="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22" presetClass="entr" presetSubtype="2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3" dur="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6" dur="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10" grpId="0" animBg="1"/>
      <p:bldP spid="10" grpId="1" animBg="1"/>
      <p:bldP spid="13" grpId="0" animBg="1"/>
      <p:bldP spid="13" grpId="1" animBg="1"/>
      <p:bldP spid="14" grpId="0" animBg="1"/>
      <p:bldP spid="14" grpId="1" animBg="1"/>
      <p:bldP spid="16" grpId="0" animBg="1"/>
      <p:bldP spid="16" grpId="1" animBg="1"/>
      <p:bldP spid="19" grpId="0" animBg="1"/>
      <p:bldP spid="19" grpId="1" animBg="1"/>
      <p:bldP spid="20" grpId="0" animBg="1"/>
      <p:bldP spid="20" grpId="1" animBg="1"/>
      <p:bldP spid="23" grpId="0" animBg="1"/>
      <p:bldP spid="23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e 33"/>
          <p:cNvGrpSpPr/>
          <p:nvPr/>
        </p:nvGrpSpPr>
        <p:grpSpPr>
          <a:xfrm>
            <a:off x="4997412" y="5745943"/>
            <a:ext cx="2200993" cy="416268"/>
            <a:chOff x="3224522" y="3440746"/>
            <a:chExt cx="5039805" cy="474675"/>
          </a:xfrm>
        </p:grpSpPr>
        <p:sp>
          <p:nvSpPr>
            <p:cNvPr id="35" name="Parallélogramme 34"/>
            <p:cNvSpPr/>
            <p:nvPr/>
          </p:nvSpPr>
          <p:spPr>
            <a:xfrm>
              <a:off x="3224522" y="3465514"/>
              <a:ext cx="5039804" cy="412134"/>
            </a:xfrm>
            <a:prstGeom prst="parallelogram">
              <a:avLst/>
            </a:prstGeom>
            <a:solidFill>
              <a:srgbClr val="89157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31570" rIns="0" bIns="47355" rtlCol="0" anchor="ctr"/>
            <a:lstStyle/>
            <a:p>
              <a:pPr algn="ctr" defTabSz="601447">
                <a:defRPr/>
              </a:pPr>
              <a:endParaRPr lang="fr-FR" sz="2456" b="1" dirty="0">
                <a:ln w="1270">
                  <a:solidFill>
                    <a:srgbClr val="ADCA0A"/>
                  </a:solidFill>
                </a:ln>
                <a:solidFill>
                  <a:srgbClr val="ADCA0A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3412626" y="3440746"/>
              <a:ext cx="4851701" cy="4746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defTabSz="601447">
                <a:defRPr/>
              </a:pPr>
              <a:r>
                <a:rPr lang="fr-FR" sz="2105" b="1" dirty="0" err="1" smtClean="0">
                  <a:ln w="1270">
                    <a:solidFill>
                      <a:schemeClr val="bg1"/>
                    </a:solidFill>
                  </a:ln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psdouaisis</a:t>
              </a:r>
              <a:endParaRPr lang="fr-FR" sz="2105" b="1" dirty="0">
                <a:ln w="1270">
                  <a:solidFill>
                    <a:schemeClr val="bg1"/>
                  </a:solidFill>
                </a:ln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37" name="Image 3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1404" y="5756913"/>
            <a:ext cx="378000" cy="378000"/>
          </a:xfrm>
          <a:prstGeom prst="ellipse">
            <a:avLst/>
          </a:prstGeom>
          <a:ln w="50800">
            <a:solidFill>
              <a:schemeClr val="bg1"/>
            </a:solidFill>
          </a:ln>
        </p:spPr>
      </p:pic>
      <p:pic>
        <p:nvPicPr>
          <p:cNvPr id="38" name="Image 3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1922" y="5759655"/>
            <a:ext cx="378000" cy="378000"/>
          </a:xfrm>
          <a:prstGeom prst="ellipse">
            <a:avLst/>
          </a:prstGeom>
          <a:ln w="50800">
            <a:solidFill>
              <a:schemeClr val="bg1"/>
            </a:solidFill>
          </a:ln>
        </p:spPr>
      </p:pic>
      <p:pic>
        <p:nvPicPr>
          <p:cNvPr id="39" name="Image 3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5505" y="5754696"/>
            <a:ext cx="378000" cy="378000"/>
          </a:xfrm>
          <a:prstGeom prst="ellipse">
            <a:avLst/>
          </a:prstGeom>
          <a:ln w="50800">
            <a:solidFill>
              <a:schemeClr val="bg1"/>
            </a:solidFill>
          </a:ln>
        </p:spPr>
      </p:pic>
      <p:grpSp>
        <p:nvGrpSpPr>
          <p:cNvPr id="40" name="Groupe 39"/>
          <p:cNvGrpSpPr/>
          <p:nvPr/>
        </p:nvGrpSpPr>
        <p:grpSpPr>
          <a:xfrm>
            <a:off x="3737987" y="4420066"/>
            <a:ext cx="4749592" cy="416268"/>
            <a:chOff x="3341707" y="3440746"/>
            <a:chExt cx="5447385" cy="474675"/>
          </a:xfrm>
        </p:grpSpPr>
        <p:sp>
          <p:nvSpPr>
            <p:cNvPr id="41" name="Parallélogramme 40"/>
            <p:cNvSpPr/>
            <p:nvPr/>
          </p:nvSpPr>
          <p:spPr>
            <a:xfrm>
              <a:off x="3341707" y="3465514"/>
              <a:ext cx="5447385" cy="412133"/>
            </a:xfrm>
            <a:prstGeom prst="parallelogram">
              <a:avLst/>
            </a:prstGeom>
            <a:solidFill>
              <a:srgbClr val="89157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31570" rIns="0" bIns="47355" rtlCol="0" anchor="ctr"/>
            <a:lstStyle/>
            <a:p>
              <a:pPr algn="ctr" defTabSz="601447">
                <a:defRPr/>
              </a:pPr>
              <a:endParaRPr lang="fr-FR" sz="2456" b="1" dirty="0">
                <a:ln w="1270">
                  <a:solidFill>
                    <a:schemeClr val="bg1"/>
                  </a:solidFill>
                </a:ln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3412623" y="3440746"/>
              <a:ext cx="5376469" cy="4746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defTabSz="601447">
                <a:defRPr/>
              </a:pPr>
              <a:r>
                <a:rPr lang="fr-FR" sz="2105" b="1" dirty="0">
                  <a:ln w="1270">
                    <a:solidFill>
                      <a:schemeClr val="bg1"/>
                    </a:solidFill>
                  </a:ln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secretariat@santedouaisis.fr</a:t>
              </a:r>
            </a:p>
          </p:txBody>
        </p:sp>
      </p:grpSp>
      <p:pic>
        <p:nvPicPr>
          <p:cNvPr id="56" name="Image 5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5434" y="4433056"/>
            <a:ext cx="370151" cy="370151"/>
          </a:xfrm>
          <a:prstGeom prst="ellipse">
            <a:avLst/>
          </a:prstGeom>
          <a:ln w="50800">
            <a:solidFill>
              <a:schemeClr val="bg1"/>
            </a:solidFill>
          </a:ln>
        </p:spPr>
      </p:pic>
      <p:grpSp>
        <p:nvGrpSpPr>
          <p:cNvPr id="57" name="Groupe 56"/>
          <p:cNvGrpSpPr/>
          <p:nvPr/>
        </p:nvGrpSpPr>
        <p:grpSpPr>
          <a:xfrm>
            <a:off x="4679466" y="3753284"/>
            <a:ext cx="2859404" cy="416268"/>
            <a:chOff x="3389274" y="3440746"/>
            <a:chExt cx="6050903" cy="474675"/>
          </a:xfrm>
        </p:grpSpPr>
        <p:sp>
          <p:nvSpPr>
            <p:cNvPr id="58" name="Parallélogramme 57"/>
            <p:cNvSpPr/>
            <p:nvPr/>
          </p:nvSpPr>
          <p:spPr>
            <a:xfrm>
              <a:off x="3389274" y="3465514"/>
              <a:ext cx="5835906" cy="412134"/>
            </a:xfrm>
            <a:prstGeom prst="parallelogram">
              <a:avLst/>
            </a:prstGeom>
            <a:solidFill>
              <a:srgbClr val="89157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31570" rIns="0" bIns="47355" rtlCol="0" anchor="ctr"/>
            <a:lstStyle/>
            <a:p>
              <a:pPr algn="ctr" defTabSz="601447">
                <a:defRPr/>
              </a:pPr>
              <a:endParaRPr lang="fr-FR" sz="2456" b="1" dirty="0">
                <a:ln w="1270">
                  <a:solidFill>
                    <a:schemeClr val="bg1"/>
                  </a:solidFill>
                </a:ln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" name="Rectangle 58"/>
            <p:cNvSpPr/>
            <p:nvPr/>
          </p:nvSpPr>
          <p:spPr>
            <a:xfrm>
              <a:off x="3412621" y="3440746"/>
              <a:ext cx="6027556" cy="4746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defTabSz="601447">
                <a:defRPr/>
              </a:pPr>
              <a:r>
                <a:rPr lang="fr-FR" sz="2105" b="1" dirty="0">
                  <a:ln w="1270">
                    <a:solidFill>
                      <a:schemeClr val="bg1"/>
                    </a:solidFill>
                  </a:ln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03 27 97 97 97</a:t>
              </a:r>
            </a:p>
          </p:txBody>
        </p:sp>
      </p:grpSp>
      <p:pic>
        <p:nvPicPr>
          <p:cNvPr id="60" name="Image 5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5195" y="3766038"/>
            <a:ext cx="378000" cy="378000"/>
          </a:xfrm>
          <a:prstGeom prst="ellipse">
            <a:avLst/>
          </a:prstGeom>
          <a:ln w="50800">
            <a:solidFill>
              <a:schemeClr val="bg1"/>
            </a:solidFill>
          </a:ln>
        </p:spPr>
      </p:pic>
      <p:grpSp>
        <p:nvGrpSpPr>
          <p:cNvPr id="61" name="Groupe 60"/>
          <p:cNvGrpSpPr/>
          <p:nvPr/>
        </p:nvGrpSpPr>
        <p:grpSpPr>
          <a:xfrm>
            <a:off x="4867531" y="3117224"/>
            <a:ext cx="2487476" cy="416268"/>
            <a:chOff x="3389274" y="3440746"/>
            <a:chExt cx="5283871" cy="474675"/>
          </a:xfrm>
        </p:grpSpPr>
        <p:sp>
          <p:nvSpPr>
            <p:cNvPr id="62" name="Parallélogramme 61"/>
            <p:cNvSpPr/>
            <p:nvPr/>
          </p:nvSpPr>
          <p:spPr>
            <a:xfrm>
              <a:off x="3389274" y="3465514"/>
              <a:ext cx="5283871" cy="412134"/>
            </a:xfrm>
            <a:prstGeom prst="parallelogram">
              <a:avLst/>
            </a:prstGeom>
            <a:solidFill>
              <a:srgbClr val="89157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31570" rIns="0" bIns="47355" rtlCol="0" anchor="ctr"/>
            <a:lstStyle/>
            <a:p>
              <a:pPr algn="ctr" defTabSz="601447">
                <a:defRPr/>
              </a:pPr>
              <a:endParaRPr lang="fr-FR" sz="2456" b="1" dirty="0">
                <a:ln w="1270">
                  <a:solidFill>
                    <a:schemeClr val="bg1"/>
                  </a:solidFill>
                </a:ln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3" name="Rectangle 62"/>
            <p:cNvSpPr/>
            <p:nvPr/>
          </p:nvSpPr>
          <p:spPr>
            <a:xfrm>
              <a:off x="3412623" y="3440746"/>
              <a:ext cx="5260522" cy="4746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defTabSz="601447">
                <a:defRPr/>
              </a:pPr>
              <a:r>
                <a:rPr lang="fr-FR" sz="2105" b="1" dirty="0">
                  <a:ln w="1270">
                    <a:solidFill>
                      <a:schemeClr val="bg1"/>
                    </a:solidFill>
                  </a:ln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59500 DOUAI</a:t>
              </a:r>
            </a:p>
          </p:txBody>
        </p:sp>
      </p:grpSp>
      <p:grpSp>
        <p:nvGrpSpPr>
          <p:cNvPr id="64" name="Groupe 63"/>
          <p:cNvGrpSpPr/>
          <p:nvPr/>
        </p:nvGrpSpPr>
        <p:grpSpPr>
          <a:xfrm>
            <a:off x="4486021" y="2416236"/>
            <a:ext cx="3607482" cy="416268"/>
            <a:chOff x="3365605" y="3440746"/>
            <a:chExt cx="2209523" cy="474675"/>
          </a:xfrm>
        </p:grpSpPr>
        <p:sp>
          <p:nvSpPr>
            <p:cNvPr id="65" name="Parallélogramme 64"/>
            <p:cNvSpPr/>
            <p:nvPr/>
          </p:nvSpPr>
          <p:spPr>
            <a:xfrm>
              <a:off x="3365605" y="3465514"/>
              <a:ext cx="2209523" cy="412132"/>
            </a:xfrm>
            <a:prstGeom prst="parallelogram">
              <a:avLst/>
            </a:prstGeom>
            <a:solidFill>
              <a:srgbClr val="89157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31570" rIns="0" bIns="47355" rtlCol="0" anchor="ctr"/>
            <a:lstStyle/>
            <a:p>
              <a:pPr algn="ctr" defTabSz="601447">
                <a:defRPr/>
              </a:pPr>
              <a:endParaRPr lang="fr-FR" sz="2456" b="1" dirty="0">
                <a:ln w="1270">
                  <a:solidFill>
                    <a:schemeClr val="bg1"/>
                  </a:solidFill>
                </a:ln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6" name="Rectangle 65"/>
            <p:cNvSpPr/>
            <p:nvPr/>
          </p:nvSpPr>
          <p:spPr>
            <a:xfrm>
              <a:off x="3401797" y="3440746"/>
              <a:ext cx="2111104" cy="4746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defTabSz="601447">
                <a:defRPr/>
              </a:pPr>
              <a:r>
                <a:rPr lang="fr-FR" sz="2105" b="1" dirty="0">
                  <a:ln w="1270">
                    <a:solidFill>
                      <a:schemeClr val="bg1"/>
                    </a:solidFill>
                  </a:ln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299 rue Saint-Sulpice</a:t>
              </a:r>
            </a:p>
          </p:txBody>
        </p:sp>
      </p:grpSp>
      <p:grpSp>
        <p:nvGrpSpPr>
          <p:cNvPr id="67" name="Groupe 66"/>
          <p:cNvGrpSpPr/>
          <p:nvPr/>
        </p:nvGrpSpPr>
        <p:grpSpPr>
          <a:xfrm>
            <a:off x="3295069" y="2772069"/>
            <a:ext cx="5620518" cy="416268"/>
            <a:chOff x="3334080" y="3440746"/>
            <a:chExt cx="3442474" cy="474675"/>
          </a:xfrm>
        </p:grpSpPr>
        <p:sp>
          <p:nvSpPr>
            <p:cNvPr id="68" name="Parallélogramme 67"/>
            <p:cNvSpPr/>
            <p:nvPr/>
          </p:nvSpPr>
          <p:spPr>
            <a:xfrm>
              <a:off x="3334080" y="3465514"/>
              <a:ext cx="3442474" cy="412134"/>
            </a:xfrm>
            <a:prstGeom prst="parallelogram">
              <a:avLst/>
            </a:prstGeom>
            <a:solidFill>
              <a:srgbClr val="89157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31570" rIns="0" bIns="47355" rtlCol="0" anchor="ctr"/>
            <a:lstStyle/>
            <a:p>
              <a:pPr algn="ctr" defTabSz="601447">
                <a:defRPr/>
              </a:pPr>
              <a:endParaRPr lang="fr-FR" sz="2456" b="1" dirty="0">
                <a:ln w="1270">
                  <a:solidFill>
                    <a:schemeClr val="bg1"/>
                  </a:solidFill>
                </a:ln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3413958" y="3440746"/>
              <a:ext cx="3354818" cy="4746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defTabSz="601447">
                <a:defRPr/>
              </a:pPr>
              <a:r>
                <a:rPr lang="fr-FR" sz="2105" b="1" dirty="0">
                  <a:ln w="1270">
                    <a:solidFill>
                      <a:schemeClr val="bg1"/>
                    </a:solidFill>
                  </a:ln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Bâtiment de l’Arsenal (2</a:t>
              </a:r>
              <a:r>
                <a:rPr lang="fr-FR" sz="2105" b="1" baseline="30000" dirty="0">
                  <a:ln w="1270">
                    <a:solidFill>
                      <a:schemeClr val="bg1"/>
                    </a:solidFill>
                  </a:ln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ème</a:t>
              </a:r>
              <a:r>
                <a:rPr lang="fr-FR" sz="2105" b="1" dirty="0">
                  <a:ln w="1270">
                    <a:solidFill>
                      <a:schemeClr val="bg1"/>
                    </a:solidFill>
                  </a:ln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 étage)</a:t>
              </a:r>
            </a:p>
          </p:txBody>
        </p:sp>
      </p:grpSp>
      <p:pic>
        <p:nvPicPr>
          <p:cNvPr id="70" name="Image 6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918" y="2785499"/>
            <a:ext cx="378000" cy="378000"/>
          </a:xfrm>
          <a:prstGeom prst="ellipse">
            <a:avLst/>
          </a:prstGeom>
          <a:ln w="50800">
            <a:solidFill>
              <a:schemeClr val="bg1"/>
            </a:solidFill>
          </a:ln>
          <a:effectLst/>
        </p:spPr>
      </p:pic>
      <p:grpSp>
        <p:nvGrpSpPr>
          <p:cNvPr id="71" name="Groupe 70"/>
          <p:cNvGrpSpPr/>
          <p:nvPr/>
        </p:nvGrpSpPr>
        <p:grpSpPr>
          <a:xfrm>
            <a:off x="1969285" y="5084483"/>
            <a:ext cx="8267856" cy="416268"/>
            <a:chOff x="3341707" y="3440746"/>
            <a:chExt cx="9482541" cy="474675"/>
          </a:xfrm>
        </p:grpSpPr>
        <p:sp>
          <p:nvSpPr>
            <p:cNvPr id="72" name="Parallélogramme 71"/>
            <p:cNvSpPr/>
            <p:nvPr/>
          </p:nvSpPr>
          <p:spPr>
            <a:xfrm>
              <a:off x="3341707" y="3465514"/>
              <a:ext cx="9482541" cy="412134"/>
            </a:xfrm>
            <a:prstGeom prst="parallelogram">
              <a:avLst/>
            </a:prstGeom>
            <a:solidFill>
              <a:srgbClr val="89157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31570" rIns="0" bIns="47355" rtlCol="0" anchor="ctr"/>
            <a:lstStyle/>
            <a:p>
              <a:pPr algn="ctr" defTabSz="601447">
                <a:defRPr/>
              </a:pPr>
              <a:endParaRPr lang="fr-FR" sz="2456" b="1" dirty="0">
                <a:ln w="1270">
                  <a:solidFill>
                    <a:srgbClr val="ADCA0A"/>
                  </a:solidFill>
                </a:ln>
                <a:solidFill>
                  <a:srgbClr val="ADCA0A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3" name="Rectangle 72"/>
            <p:cNvSpPr/>
            <p:nvPr/>
          </p:nvSpPr>
          <p:spPr>
            <a:xfrm>
              <a:off x="3412623" y="3440746"/>
              <a:ext cx="9411625" cy="4746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defTabSz="601447">
                <a:defRPr/>
              </a:pPr>
              <a:r>
                <a:rPr lang="fr-FR" sz="2105" b="1" dirty="0" smtClean="0">
                  <a:ln w="1270">
                    <a:solidFill>
                      <a:schemeClr val="bg1"/>
                    </a:solidFill>
                  </a:ln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www.sante-douaisis.fr  </a:t>
              </a:r>
              <a:endParaRPr lang="fr-FR" sz="2105" b="1" dirty="0">
                <a:ln w="1270">
                  <a:solidFill>
                    <a:schemeClr val="bg1"/>
                  </a:solidFill>
                </a:ln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74" name="Image 73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2808" y="5097473"/>
            <a:ext cx="378000" cy="378000"/>
          </a:xfrm>
          <a:prstGeom prst="ellipse">
            <a:avLst/>
          </a:prstGeom>
          <a:ln w="50800">
            <a:solidFill>
              <a:schemeClr val="bg1"/>
            </a:solidFill>
          </a:ln>
        </p:spPr>
      </p:pic>
      <p:pic>
        <p:nvPicPr>
          <p:cNvPr id="79" name="Image 7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9110" y="5754696"/>
            <a:ext cx="378000" cy="378000"/>
          </a:xfrm>
          <a:prstGeom prst="ellipse">
            <a:avLst/>
          </a:prstGeom>
          <a:ln w="50800">
            <a:solidFill>
              <a:schemeClr val="bg1"/>
            </a:solidFill>
          </a:ln>
        </p:spPr>
      </p:pic>
      <p:grpSp>
        <p:nvGrpSpPr>
          <p:cNvPr id="94" name="Groupe 93"/>
          <p:cNvGrpSpPr/>
          <p:nvPr/>
        </p:nvGrpSpPr>
        <p:grpSpPr>
          <a:xfrm>
            <a:off x="4008850" y="436658"/>
            <a:ext cx="4182249" cy="523220"/>
            <a:chOff x="4047350" y="436658"/>
            <a:chExt cx="4182249" cy="523220"/>
          </a:xfrm>
        </p:grpSpPr>
        <p:sp>
          <p:nvSpPr>
            <p:cNvPr id="95" name="Parallélogramme 94"/>
            <p:cNvSpPr/>
            <p:nvPr/>
          </p:nvSpPr>
          <p:spPr>
            <a:xfrm>
              <a:off x="4047350" y="459944"/>
              <a:ext cx="4182249" cy="490787"/>
            </a:xfrm>
            <a:prstGeom prst="parallelogram">
              <a:avLst/>
            </a:prstGeom>
            <a:solidFill>
              <a:srgbClr val="55AE2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31570" rIns="0" bIns="47355" rtlCol="0" anchor="ctr"/>
            <a:lstStyle/>
            <a:p>
              <a:pPr algn="ctr" defTabSz="601447">
                <a:defRPr/>
              </a:pPr>
              <a:endParaRPr lang="fr-FR" sz="2456" b="1" dirty="0">
                <a:ln w="1270">
                  <a:solidFill>
                    <a:schemeClr val="bg1"/>
                  </a:solidFill>
                </a:ln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6" name="ZoneTexte 95"/>
            <p:cNvSpPr txBox="1"/>
            <p:nvPr/>
          </p:nvSpPr>
          <p:spPr>
            <a:xfrm>
              <a:off x="4143395" y="436658"/>
              <a:ext cx="398703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800" b="1" i="1" dirty="0" smtClean="0">
                  <a:ln w="12700">
                    <a:solidFill>
                      <a:schemeClr val="bg1"/>
                    </a:solidFill>
                  </a:ln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NOUS CONTACTER</a:t>
              </a:r>
              <a:endParaRPr lang="fr-FR" sz="2800" b="1" i="1" dirty="0">
                <a:ln w="12700">
                  <a:solidFill>
                    <a:schemeClr val="bg1"/>
                  </a:solidFill>
                </a:ln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82727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5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1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1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5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25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750"/>
                            </p:stCondLst>
                            <p:childTnLst>
                              <p:par>
                                <p:cTn id="27" presetID="21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5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5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000"/>
                            </p:stCondLst>
                            <p:childTnLst>
                              <p:par>
                                <p:cTn id="35" presetID="21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5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750"/>
                            </p:stCondLst>
                            <p:childTnLst>
                              <p:par>
                                <p:cTn id="3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250"/>
                            </p:stCondLst>
                            <p:childTnLst>
                              <p:par>
                                <p:cTn id="43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5" dur="25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1" presetClass="entr" presetSubtype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8" dur="25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1" presetClass="entr" presetSubtype="1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1" dur="25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250"/>
                            </p:stCondLst>
                            <p:childTnLst>
                              <p:par>
                                <p:cTn id="5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750"/>
                            </p:stCondLst>
                            <p:childTnLst>
                              <p:par>
                                <p:cTn id="57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9" dur="25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6CB2F3AAE949846A810A85FAF6A9CE2" ma:contentTypeVersion="15" ma:contentTypeDescription="Crée un document." ma:contentTypeScope="" ma:versionID="024a5aef0823663dd66b2472c5b6dd7a">
  <xsd:schema xmlns:xsd="http://www.w3.org/2001/XMLSchema" xmlns:xs="http://www.w3.org/2001/XMLSchema" xmlns:p="http://schemas.microsoft.com/office/2006/metadata/properties" xmlns:ns2="85801262-07ab-4f4d-ac97-0b657fb3f8d1" xmlns:ns3="cfd20cae-af7f-4795-8a45-f066b014e320" targetNamespace="http://schemas.microsoft.com/office/2006/metadata/properties" ma:root="true" ma:fieldsID="aa4b5c28e9cde72af8c9ff2629132520" ns2:_="" ns3:_="">
    <xsd:import namespace="85801262-07ab-4f4d-ac97-0b657fb3f8d1"/>
    <xsd:import namespace="cfd20cae-af7f-4795-8a45-f066b014e32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801262-07ab-4f4d-ac97-0b657fb3f8d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Balises d’images" ma:readOnly="false" ma:fieldId="{5cf76f15-5ced-4ddc-b409-7134ff3c332f}" ma:taxonomyMulti="true" ma:sspId="f83d964d-f0c4-4234-8754-030cbb8ce34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d20cae-af7f-4795-8a45-f066b014e320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c65f2740-d03a-478d-b823-d63c3b1ad287}" ma:internalName="TaxCatchAll" ma:showField="CatchAllData" ma:web="cfd20cae-af7f-4795-8a45-f066b014e32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cfd20cae-af7f-4795-8a45-f066b014e320">
      <UserInfo>
        <DisplayName/>
        <AccountId xsi:nil="true"/>
        <AccountType/>
      </UserInfo>
    </SharedWithUsers>
    <TaxCatchAll xmlns="cfd20cae-af7f-4795-8a45-f066b014e320" xsi:nil="true"/>
    <lcf76f155ced4ddcb4097134ff3c332f xmlns="85801262-07ab-4f4d-ac97-0b657fb3f8d1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C24F848-5B96-4906-B355-ED5D72948FA6}"/>
</file>

<file path=customXml/itemProps2.xml><?xml version="1.0" encoding="utf-8"?>
<ds:datastoreItem xmlns:ds="http://schemas.openxmlformats.org/officeDocument/2006/customXml" ds:itemID="{36B1FAE9-8931-49DE-B644-D257CFB65D14}"/>
</file>

<file path=customXml/itemProps3.xml><?xml version="1.0" encoding="utf-8"?>
<ds:datastoreItem xmlns:ds="http://schemas.openxmlformats.org/officeDocument/2006/customXml" ds:itemID="{FB5481FB-8302-4DC4-ADF8-ABF9519E463D}"/>
</file>

<file path=docProps/app.xml><?xml version="1.0" encoding="utf-8"?>
<Properties xmlns="http://schemas.openxmlformats.org/officeDocument/2006/extended-properties" xmlns:vt="http://schemas.openxmlformats.org/officeDocument/2006/docPropsVTypes">
  <TotalTime>1086</TotalTime>
  <Words>340</Words>
  <Application>Microsoft Office PowerPoint</Application>
  <PresentationFormat>Grand écran</PresentationFormat>
  <Paragraphs>56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2" baseType="lpstr">
      <vt:lpstr>Arial</vt:lpstr>
      <vt:lpstr>Bahnschrift</vt:lpstr>
      <vt:lpstr>Calibri</vt:lpstr>
      <vt:lpstr>Calibri Light</vt:lpstr>
      <vt:lpstr>Verdana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Laurent PODOLCZAK</dc:creator>
  <cp:lastModifiedBy>Céline COLCY</cp:lastModifiedBy>
  <cp:revision>66</cp:revision>
  <cp:lastPrinted>2024-02-01T13:09:07Z</cp:lastPrinted>
  <dcterms:created xsi:type="dcterms:W3CDTF">2023-03-22T07:20:30Z</dcterms:created>
  <dcterms:modified xsi:type="dcterms:W3CDTF">2024-02-01T13:10:45Z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rder">
    <vt:r8>123400</vt:r8>
  </property>
  <property fmtid="{D5CDD505-2E9C-101B-9397-08002B2CF9AE}" pid="3" name="ContentTypeId">
    <vt:lpwstr>0x010100B6CB2F3AAE949846A810A85FAF6A9CE2</vt:lpwstr>
  </property>
  <property fmtid="{D5CDD505-2E9C-101B-9397-08002B2CF9AE}" pid="4" name="_SourceUrl">
    <vt:lpwstr/>
  </property>
  <property fmtid="{D5CDD505-2E9C-101B-9397-08002B2CF9AE}" pid="5" name="_SharedFileIndex">
    <vt:lpwstr/>
  </property>
  <property fmtid="{D5CDD505-2E9C-101B-9397-08002B2CF9AE}" pid="6" name="ComplianceAssetId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</Properties>
</file>